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89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90" r:id="rId21"/>
    <p:sldId id="291" r:id="rId22"/>
    <p:sldId id="292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Polygons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81600" cy="4953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Verdana"/>
                <a:cs typeface="Verdana"/>
              </a:rPr>
              <a:t>In </a:t>
            </a:r>
            <a:r>
              <a:rPr lang="en-US" sz="2800" spc="-5" dirty="0" smtClean="0">
                <a:latin typeface="Verdana"/>
                <a:cs typeface="Verdana"/>
              </a:rPr>
              <a:t>this </a:t>
            </a:r>
            <a:r>
              <a:rPr lang="en-US" sz="2800" dirty="0" smtClean="0">
                <a:latin typeface="Verdana"/>
                <a:cs typeface="Verdana"/>
              </a:rPr>
              <a:t>technique 4-connected </a:t>
            </a:r>
            <a:r>
              <a:rPr lang="en-US" sz="2800" spc="-5" dirty="0" smtClean="0">
                <a:latin typeface="Verdana"/>
                <a:cs typeface="Verdana"/>
              </a:rPr>
              <a:t>pixels are </a:t>
            </a:r>
            <a:r>
              <a:rPr lang="en-US" sz="2800" dirty="0" smtClean="0">
                <a:latin typeface="Verdana"/>
                <a:cs typeface="Verdana"/>
              </a:rPr>
              <a:t>used </a:t>
            </a:r>
            <a:r>
              <a:rPr lang="en-US" sz="2800" spc="-5" dirty="0" smtClean="0">
                <a:latin typeface="Verdana"/>
                <a:cs typeface="Verdana"/>
              </a:rPr>
              <a:t>as </a:t>
            </a:r>
            <a:r>
              <a:rPr lang="en-US" sz="2800" dirty="0" smtClean="0">
                <a:latin typeface="Verdana"/>
                <a:cs typeface="Verdana"/>
              </a:rPr>
              <a:t>shown </a:t>
            </a:r>
            <a:r>
              <a:rPr lang="en-US" sz="2800" spc="-10" dirty="0" smtClean="0">
                <a:latin typeface="Verdana"/>
                <a:cs typeface="Verdana"/>
              </a:rPr>
              <a:t>in </a:t>
            </a:r>
            <a:r>
              <a:rPr lang="en-US" sz="2800" spc="-5" dirty="0" smtClean="0">
                <a:latin typeface="Verdana"/>
                <a:cs typeface="Verdana"/>
              </a:rPr>
              <a:t>the figure. </a:t>
            </a:r>
            <a:r>
              <a:rPr lang="en-US" sz="2800" dirty="0" smtClean="0">
                <a:latin typeface="Verdana"/>
                <a:cs typeface="Verdana"/>
              </a:rPr>
              <a:t>We </a:t>
            </a:r>
            <a:r>
              <a:rPr lang="en-US" sz="2800" spc="-5" dirty="0" smtClean="0">
                <a:latin typeface="Verdana"/>
                <a:cs typeface="Verdana"/>
              </a:rPr>
              <a:t>are putting  the pixels above, below, </a:t>
            </a:r>
            <a:r>
              <a:rPr lang="en-US" sz="2800" dirty="0" smtClean="0">
                <a:latin typeface="Verdana"/>
                <a:cs typeface="Verdana"/>
              </a:rPr>
              <a:t>to </a:t>
            </a:r>
            <a:r>
              <a:rPr lang="en-US" sz="2800" spc="-5" dirty="0" smtClean="0">
                <a:latin typeface="Verdana"/>
                <a:cs typeface="Verdana"/>
              </a:rPr>
              <a:t>the right, and </a:t>
            </a:r>
            <a:r>
              <a:rPr lang="en-US" sz="2800" dirty="0" smtClean="0">
                <a:latin typeface="Verdana"/>
                <a:cs typeface="Verdana"/>
              </a:rPr>
              <a:t>to </a:t>
            </a:r>
            <a:r>
              <a:rPr lang="en-US" sz="2800" spc="-5" dirty="0" smtClean="0">
                <a:latin typeface="Verdana"/>
                <a:cs typeface="Verdana"/>
              </a:rPr>
              <a:t>the left side </a:t>
            </a:r>
            <a:r>
              <a:rPr lang="en-US" sz="2800" dirty="0" smtClean="0">
                <a:latin typeface="Verdana"/>
                <a:cs typeface="Verdana"/>
              </a:rPr>
              <a:t>of </a:t>
            </a:r>
            <a:r>
              <a:rPr lang="en-US" sz="2800" spc="-5" dirty="0" smtClean="0">
                <a:latin typeface="Verdana"/>
                <a:cs typeface="Verdana"/>
              </a:rPr>
              <a:t>the </a:t>
            </a:r>
            <a:r>
              <a:rPr lang="en-US" sz="2800" dirty="0" smtClean="0">
                <a:latin typeface="Verdana"/>
                <a:cs typeface="Verdana"/>
              </a:rPr>
              <a:t>current </a:t>
            </a:r>
            <a:r>
              <a:rPr lang="en-US" sz="2800" spc="-5" dirty="0" smtClean="0">
                <a:latin typeface="Verdana"/>
                <a:cs typeface="Verdana"/>
              </a:rPr>
              <a:t>pixels </a:t>
            </a:r>
            <a:r>
              <a:rPr lang="en-US" sz="2800" dirty="0" smtClean="0">
                <a:latin typeface="Verdana"/>
                <a:cs typeface="Verdana"/>
              </a:rPr>
              <a:t>and </a:t>
            </a:r>
            <a:r>
              <a:rPr lang="en-US" sz="2800" spc="-5" dirty="0" smtClean="0">
                <a:latin typeface="Verdana"/>
                <a:cs typeface="Verdana"/>
              </a:rPr>
              <a:t>this  </a:t>
            </a:r>
            <a:r>
              <a:rPr lang="en-US" sz="2800" dirty="0" smtClean="0">
                <a:latin typeface="Verdana"/>
                <a:cs typeface="Verdana"/>
              </a:rPr>
              <a:t>process </a:t>
            </a:r>
            <a:r>
              <a:rPr lang="en-US" sz="2800" spc="-10" dirty="0" smtClean="0">
                <a:latin typeface="Verdana"/>
                <a:cs typeface="Verdana"/>
              </a:rPr>
              <a:t>will </a:t>
            </a:r>
            <a:r>
              <a:rPr lang="en-US" sz="2800" spc="-5" dirty="0" smtClean="0">
                <a:latin typeface="Verdana"/>
                <a:cs typeface="Verdana"/>
              </a:rPr>
              <a:t>continue until </a:t>
            </a:r>
            <a:r>
              <a:rPr lang="en-US" sz="2800" dirty="0" smtClean="0">
                <a:latin typeface="Verdana"/>
                <a:cs typeface="Verdana"/>
              </a:rPr>
              <a:t>we </a:t>
            </a:r>
            <a:r>
              <a:rPr lang="en-US" sz="2800" spc="-5" dirty="0" smtClean="0">
                <a:latin typeface="Verdana"/>
                <a:cs typeface="Verdana"/>
              </a:rPr>
              <a:t>find </a:t>
            </a:r>
            <a:r>
              <a:rPr lang="en-US" sz="2800" dirty="0" smtClean="0">
                <a:latin typeface="Verdana"/>
                <a:cs typeface="Verdana"/>
              </a:rPr>
              <a:t>a </a:t>
            </a:r>
            <a:r>
              <a:rPr lang="en-US" sz="2800" spc="-5" dirty="0" smtClean="0">
                <a:latin typeface="Verdana"/>
                <a:cs typeface="Verdana"/>
              </a:rPr>
              <a:t>boundary with </a:t>
            </a:r>
            <a:r>
              <a:rPr lang="en-US" sz="2800" dirty="0" smtClean="0">
                <a:latin typeface="Verdana"/>
                <a:cs typeface="Verdana"/>
              </a:rPr>
              <a:t>different</a:t>
            </a:r>
            <a:r>
              <a:rPr lang="en-US" sz="2800" spc="30" dirty="0" smtClean="0">
                <a:latin typeface="Verdana"/>
                <a:cs typeface="Verdana"/>
              </a:rPr>
              <a:t> </a:t>
            </a:r>
            <a:r>
              <a:rPr lang="en-US" sz="2800" dirty="0" smtClean="0">
                <a:latin typeface="Verdana"/>
                <a:cs typeface="Verdana"/>
              </a:rPr>
              <a:t>color.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pc="-114" dirty="0" smtClean="0">
                <a:latin typeface="Arial"/>
                <a:cs typeface="Arial"/>
              </a:rPr>
              <a:t>4-Connected</a:t>
            </a:r>
            <a:r>
              <a:rPr lang="en-US" b="1" spc="-310" dirty="0" smtClean="0">
                <a:latin typeface="Arial"/>
                <a:cs typeface="Arial"/>
              </a:rPr>
              <a:t> </a:t>
            </a:r>
            <a:r>
              <a:rPr lang="en-US" b="1" spc="-114" dirty="0" smtClean="0">
                <a:latin typeface="Arial"/>
                <a:cs typeface="Arial"/>
              </a:rPr>
              <a:t>Pixel</a:t>
            </a:r>
            <a:endParaRPr lang="en-US" dirty="0"/>
          </a:p>
        </p:txBody>
      </p:sp>
      <p:sp>
        <p:nvSpPr>
          <p:cNvPr id="4" name="object 10"/>
          <p:cNvSpPr/>
          <p:nvPr/>
        </p:nvSpPr>
        <p:spPr>
          <a:xfrm>
            <a:off x="5693665" y="1676400"/>
            <a:ext cx="2993135" cy="2895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6"/>
          <p:cNvSpPr txBox="1"/>
          <p:nvPr/>
        </p:nvSpPr>
        <p:spPr>
          <a:xfrm>
            <a:off x="787401" y="381001"/>
            <a:ext cx="8051799" cy="2606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5" dirty="0">
                <a:latin typeface="Arial"/>
                <a:cs typeface="Arial"/>
              </a:rPr>
              <a:t>Algorithm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2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Verdana"/>
                <a:cs typeface="Verdana"/>
              </a:rPr>
              <a:t>Step </a:t>
            </a:r>
            <a:r>
              <a:rPr sz="2000" b="1" spc="-5" dirty="0">
                <a:latin typeface="Verdana"/>
                <a:cs typeface="Verdana"/>
              </a:rPr>
              <a:t>1: </a:t>
            </a:r>
            <a:r>
              <a:rPr sz="2000" spc="-5" dirty="0">
                <a:latin typeface="Verdana"/>
                <a:cs typeface="Verdana"/>
              </a:rPr>
              <a:t>Initialize the value </a:t>
            </a:r>
            <a:r>
              <a:rPr sz="2000" dirty="0">
                <a:latin typeface="Verdana"/>
                <a:cs typeface="Verdana"/>
              </a:rPr>
              <a:t>of seed point </a:t>
            </a:r>
            <a:r>
              <a:rPr sz="2000" spc="-5" dirty="0">
                <a:latin typeface="Verdana"/>
                <a:cs typeface="Verdana"/>
              </a:rPr>
              <a:t>(seedx, seedy</a:t>
            </a:r>
            <a:r>
              <a:rPr sz="2000" spc="-5">
                <a:latin typeface="Verdana"/>
                <a:cs typeface="Verdana"/>
              </a:rPr>
              <a:t>), </a:t>
            </a:r>
            <a:r>
              <a:rPr lang="en-US" sz="2000" spc="-5" dirty="0" smtClean="0">
                <a:latin typeface="Verdana"/>
                <a:cs typeface="Verdana"/>
              </a:rPr>
              <a:t>new</a:t>
            </a:r>
            <a:r>
              <a:rPr sz="2000" spc="-5" smtClean="0">
                <a:latin typeface="Verdana"/>
                <a:cs typeface="Verdana"/>
              </a:rPr>
              <a:t>color </a:t>
            </a:r>
            <a:r>
              <a:rPr sz="2000">
                <a:latin typeface="Verdana"/>
                <a:cs typeface="Verdana"/>
              </a:rPr>
              <a:t>and</a:t>
            </a:r>
            <a:r>
              <a:rPr sz="2000" spc="-25">
                <a:latin typeface="Verdana"/>
                <a:cs typeface="Verdana"/>
              </a:rPr>
              <a:t> </a:t>
            </a:r>
            <a:r>
              <a:rPr lang="en-US" sz="2000" spc="-5" dirty="0" err="1" smtClean="0">
                <a:latin typeface="Verdana"/>
                <a:cs typeface="Verdana"/>
              </a:rPr>
              <a:t>ololdcol</a:t>
            </a:r>
            <a:r>
              <a:rPr sz="2000" spc="-5" smtClean="0">
                <a:latin typeface="Verdana"/>
                <a:cs typeface="Verdana"/>
              </a:rPr>
              <a:t>.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sz="2000" b="1" dirty="0">
                <a:latin typeface="Verdana"/>
                <a:cs typeface="Verdana"/>
              </a:rPr>
              <a:t>Step </a:t>
            </a:r>
            <a:r>
              <a:rPr sz="2000" b="1" spc="-5" dirty="0">
                <a:latin typeface="Verdana"/>
                <a:cs typeface="Verdana"/>
              </a:rPr>
              <a:t>2: </a:t>
            </a:r>
            <a:r>
              <a:rPr sz="2000" spc="-5" dirty="0">
                <a:latin typeface="Verdana"/>
                <a:cs typeface="Verdana"/>
              </a:rPr>
              <a:t>Define the boundary values </a:t>
            </a:r>
            <a:r>
              <a:rPr sz="2000" dirty="0">
                <a:latin typeface="Verdana"/>
                <a:cs typeface="Verdana"/>
              </a:rPr>
              <a:t>of </a:t>
            </a:r>
            <a:r>
              <a:rPr sz="2000" spc="-5" dirty="0">
                <a:latin typeface="Verdana"/>
                <a:cs typeface="Verdana"/>
              </a:rPr>
              <a:t>the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polygon.</a:t>
            </a:r>
            <a:endParaRPr sz="2000">
              <a:latin typeface="Verdana"/>
              <a:cs typeface="Verdana"/>
            </a:endParaRPr>
          </a:p>
          <a:p>
            <a:pPr marL="12700" marR="5080">
              <a:lnSpc>
                <a:spcPct val="108200"/>
              </a:lnSpc>
              <a:spcBef>
                <a:spcPts val="825"/>
              </a:spcBef>
            </a:pPr>
            <a:r>
              <a:rPr sz="2000" b="1" dirty="0">
                <a:latin typeface="Verdana"/>
                <a:cs typeface="Verdana"/>
              </a:rPr>
              <a:t>Step </a:t>
            </a:r>
            <a:r>
              <a:rPr sz="2000" b="1" spc="-5" dirty="0">
                <a:latin typeface="Verdana"/>
                <a:cs typeface="Verdana"/>
              </a:rPr>
              <a:t>3: </a:t>
            </a:r>
            <a:r>
              <a:rPr sz="2000" spc="-5" dirty="0">
                <a:latin typeface="Verdana"/>
                <a:cs typeface="Verdana"/>
              </a:rPr>
              <a:t>Check </a:t>
            </a:r>
            <a:r>
              <a:rPr sz="2000" spc="-10" dirty="0">
                <a:latin typeface="Verdana"/>
                <a:cs typeface="Verdana"/>
              </a:rPr>
              <a:t>if </a:t>
            </a:r>
            <a:r>
              <a:rPr sz="2000" spc="-5" dirty="0">
                <a:latin typeface="Verdana"/>
                <a:cs typeface="Verdana"/>
              </a:rPr>
              <a:t>the </a:t>
            </a:r>
            <a:r>
              <a:rPr sz="2000" dirty="0">
                <a:latin typeface="Verdana"/>
                <a:cs typeface="Verdana"/>
              </a:rPr>
              <a:t>current seed </a:t>
            </a:r>
            <a:r>
              <a:rPr sz="2000" spc="-5" dirty="0">
                <a:latin typeface="Verdana"/>
                <a:cs typeface="Verdana"/>
              </a:rPr>
              <a:t>point </a:t>
            </a:r>
            <a:r>
              <a:rPr sz="2000" spc="-10" dirty="0">
                <a:latin typeface="Verdana"/>
                <a:cs typeface="Verdana"/>
              </a:rPr>
              <a:t>is </a:t>
            </a:r>
            <a:r>
              <a:rPr sz="2000">
                <a:latin typeface="Verdana"/>
                <a:cs typeface="Verdana"/>
              </a:rPr>
              <a:t>of </a:t>
            </a:r>
            <a:r>
              <a:rPr lang="en-US" sz="2000" spc="-5" dirty="0" smtClean="0">
                <a:latin typeface="Verdana"/>
                <a:cs typeface="Verdana"/>
              </a:rPr>
              <a:t>old</a:t>
            </a:r>
            <a:r>
              <a:rPr sz="2000" spc="-5" smtClean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color, </a:t>
            </a:r>
            <a:r>
              <a:rPr sz="2000" spc="-5" dirty="0">
                <a:latin typeface="Verdana"/>
                <a:cs typeface="Verdana"/>
              </a:rPr>
              <a:t>then </a:t>
            </a:r>
            <a:r>
              <a:rPr sz="2000" dirty="0">
                <a:latin typeface="Verdana"/>
                <a:cs typeface="Verdana"/>
              </a:rPr>
              <a:t>repeat </a:t>
            </a:r>
            <a:r>
              <a:rPr sz="2000" spc="-5" dirty="0">
                <a:latin typeface="Verdana"/>
                <a:cs typeface="Verdana"/>
              </a:rPr>
              <a:t>the </a:t>
            </a:r>
            <a:r>
              <a:rPr sz="2000" dirty="0">
                <a:latin typeface="Verdana"/>
                <a:cs typeface="Verdana"/>
              </a:rPr>
              <a:t>steps 4</a:t>
            </a:r>
            <a:r>
              <a:rPr sz="2000" spc="-26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and  </a:t>
            </a:r>
            <a:r>
              <a:rPr sz="2000" dirty="0">
                <a:latin typeface="Verdana"/>
                <a:cs typeface="Verdana"/>
              </a:rPr>
              <a:t>5 till </a:t>
            </a:r>
            <a:r>
              <a:rPr sz="2000" spc="-5" dirty="0">
                <a:latin typeface="Verdana"/>
                <a:cs typeface="Verdana"/>
              </a:rPr>
              <a:t>the boundary pixels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reached.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6" name="object 7"/>
          <p:cNvSpPr txBox="1"/>
          <p:nvPr/>
        </p:nvSpPr>
        <p:spPr>
          <a:xfrm>
            <a:off x="794004" y="3116094"/>
            <a:ext cx="7587996" cy="682238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vert="horz" wrap="square" lIns="0" tIns="66040" rIns="0" bIns="0" rtlCol="0">
            <a:spAutoFit/>
          </a:bodyPr>
          <a:lstStyle/>
          <a:p>
            <a:pPr marL="1149350">
              <a:lnSpc>
                <a:spcPct val="100000"/>
              </a:lnSpc>
              <a:spcBef>
                <a:spcPts val="520"/>
              </a:spcBef>
            </a:pPr>
            <a:r>
              <a:rPr sz="2000" dirty="0">
                <a:latin typeface="Consolas"/>
                <a:cs typeface="Consolas"/>
              </a:rPr>
              <a:t>If </a:t>
            </a:r>
            <a:r>
              <a:rPr sz="2000" spc="-5" dirty="0">
                <a:latin typeface="Consolas"/>
                <a:cs typeface="Consolas"/>
              </a:rPr>
              <a:t>getpixel(x, </a:t>
            </a:r>
            <a:r>
              <a:rPr sz="2000" dirty="0">
                <a:latin typeface="Consolas"/>
                <a:cs typeface="Consolas"/>
              </a:rPr>
              <a:t>y) </a:t>
            </a:r>
            <a:r>
              <a:rPr sz="2000">
                <a:latin typeface="Consolas"/>
                <a:cs typeface="Consolas"/>
              </a:rPr>
              <a:t>= </a:t>
            </a:r>
            <a:r>
              <a:rPr lang="en-US" sz="2000" spc="-5" dirty="0" err="1" smtClean="0">
                <a:latin typeface="Consolas"/>
                <a:cs typeface="Consolas"/>
              </a:rPr>
              <a:t>ololdcol</a:t>
            </a:r>
            <a:r>
              <a:rPr sz="2000" spc="-5" smtClean="0">
                <a:latin typeface="Consolas"/>
                <a:cs typeface="Consolas"/>
              </a:rPr>
              <a:t> </a:t>
            </a:r>
            <a:r>
              <a:rPr sz="2000" spc="-5" dirty="0">
                <a:latin typeface="Consolas"/>
                <a:cs typeface="Consolas"/>
              </a:rPr>
              <a:t>then repeat step </a:t>
            </a:r>
            <a:r>
              <a:rPr sz="2000" dirty="0">
                <a:latin typeface="Consolas"/>
                <a:cs typeface="Consolas"/>
              </a:rPr>
              <a:t>4 </a:t>
            </a:r>
            <a:r>
              <a:rPr sz="2000" spc="-5" dirty="0">
                <a:latin typeface="Consolas"/>
                <a:cs typeface="Consolas"/>
              </a:rPr>
              <a:t>and</a:t>
            </a:r>
            <a:r>
              <a:rPr sz="2000" spc="-35" dirty="0">
                <a:latin typeface="Consolas"/>
                <a:cs typeface="Consolas"/>
              </a:rPr>
              <a:t> </a:t>
            </a:r>
            <a:r>
              <a:rPr sz="2000" dirty="0">
                <a:latin typeface="Consolas"/>
                <a:cs typeface="Consolas"/>
              </a:rPr>
              <a:t>5</a:t>
            </a:r>
            <a:endParaRPr sz="2000">
              <a:latin typeface="Consolas"/>
              <a:cs typeface="Consolas"/>
            </a:endParaRPr>
          </a:p>
        </p:txBody>
      </p:sp>
      <p:sp>
        <p:nvSpPr>
          <p:cNvPr id="7" name="object 8"/>
          <p:cNvSpPr txBox="1"/>
          <p:nvPr/>
        </p:nvSpPr>
        <p:spPr>
          <a:xfrm>
            <a:off x="787400" y="4231957"/>
            <a:ext cx="7518400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dirty="0">
                <a:latin typeface="Verdana"/>
                <a:cs typeface="Verdana"/>
              </a:rPr>
              <a:t>Step </a:t>
            </a:r>
            <a:r>
              <a:rPr sz="2000" b="1" spc="-5" dirty="0">
                <a:latin typeface="Verdana"/>
                <a:cs typeface="Verdana"/>
              </a:rPr>
              <a:t>4: </a:t>
            </a:r>
            <a:r>
              <a:rPr sz="2000" spc="-5" dirty="0">
                <a:latin typeface="Verdana"/>
                <a:cs typeface="Verdana"/>
              </a:rPr>
              <a:t>Change </a:t>
            </a:r>
            <a:r>
              <a:rPr sz="2000" spc="-5">
                <a:latin typeface="Verdana"/>
                <a:cs typeface="Verdana"/>
              </a:rPr>
              <a:t>the </a:t>
            </a:r>
            <a:r>
              <a:rPr lang="en-US" sz="2000" spc="-5" dirty="0" smtClean="0">
                <a:latin typeface="Verdana"/>
                <a:cs typeface="Verdana"/>
              </a:rPr>
              <a:t>old</a:t>
            </a:r>
            <a:r>
              <a:rPr sz="2000" spc="-5" smtClean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color </a:t>
            </a:r>
            <a:r>
              <a:rPr sz="2000" spc="-5" dirty="0">
                <a:latin typeface="Verdana"/>
                <a:cs typeface="Verdana"/>
              </a:rPr>
              <a:t>with the fill color at the </a:t>
            </a:r>
            <a:r>
              <a:rPr sz="2000" dirty="0">
                <a:latin typeface="Verdana"/>
                <a:cs typeface="Verdana"/>
              </a:rPr>
              <a:t>seed</a:t>
            </a:r>
            <a:r>
              <a:rPr sz="2000" spc="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point.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8" name="object 9"/>
          <p:cNvSpPr txBox="1"/>
          <p:nvPr/>
        </p:nvSpPr>
        <p:spPr>
          <a:xfrm>
            <a:off x="794004" y="5249694"/>
            <a:ext cx="7206996" cy="374461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vert="horz" wrap="square" lIns="0" tIns="66040" rIns="0" bIns="0" rtlCol="0">
            <a:spAutoFit/>
          </a:bodyPr>
          <a:lstStyle/>
          <a:p>
            <a:pPr marL="1957070">
              <a:lnSpc>
                <a:spcPct val="100000"/>
              </a:lnSpc>
              <a:spcBef>
                <a:spcPts val="520"/>
              </a:spcBef>
            </a:pPr>
            <a:r>
              <a:rPr sz="2000" spc="-5" dirty="0">
                <a:latin typeface="Consolas"/>
                <a:cs typeface="Consolas"/>
              </a:rPr>
              <a:t>setPixel(seedx, seedy</a:t>
            </a:r>
            <a:r>
              <a:rPr sz="2000" spc="-5">
                <a:latin typeface="Consolas"/>
                <a:cs typeface="Consolas"/>
              </a:rPr>
              <a:t>,</a:t>
            </a:r>
            <a:r>
              <a:rPr sz="2000" spc="-60">
                <a:latin typeface="Consolas"/>
                <a:cs typeface="Consolas"/>
              </a:rPr>
              <a:t> </a:t>
            </a:r>
            <a:r>
              <a:rPr lang="en-US" sz="2000" spc="-5" dirty="0" smtClean="0">
                <a:latin typeface="Consolas"/>
                <a:cs typeface="Consolas"/>
              </a:rPr>
              <a:t>new</a:t>
            </a:r>
            <a:r>
              <a:rPr sz="2000" spc="-5" smtClean="0">
                <a:latin typeface="Consolas"/>
                <a:cs typeface="Consolas"/>
              </a:rPr>
              <a:t>col</a:t>
            </a:r>
            <a:r>
              <a:rPr sz="2000" spc="-5" dirty="0">
                <a:latin typeface="Consolas"/>
                <a:cs typeface="Consolas"/>
              </a:rPr>
              <a:t>)</a:t>
            </a:r>
            <a:endParaRPr sz="20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Verdana"/>
                <a:cs typeface="Verdana"/>
              </a:rPr>
              <a:t>step </a:t>
            </a:r>
            <a:r>
              <a:rPr lang="en-US" b="1" spc="-5" dirty="0" smtClean="0">
                <a:latin typeface="Verdana"/>
                <a:cs typeface="Verdana"/>
              </a:rPr>
              <a:t>5: </a:t>
            </a:r>
            <a:r>
              <a:rPr lang="en-US" spc="-5" dirty="0" smtClean="0">
                <a:latin typeface="Verdana"/>
                <a:cs typeface="Verdana"/>
              </a:rPr>
              <a:t>Recursively follow the procedure with </a:t>
            </a:r>
            <a:r>
              <a:rPr lang="en-US" dirty="0" smtClean="0">
                <a:latin typeface="Verdana"/>
                <a:cs typeface="Verdana"/>
              </a:rPr>
              <a:t>four neighborhood</a:t>
            </a:r>
            <a:r>
              <a:rPr lang="en-US" spc="-40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points.</a:t>
            </a:r>
          </a:p>
          <a:p>
            <a:pPr>
              <a:buNone/>
            </a:pPr>
            <a:r>
              <a:rPr lang="en-US" spc="-5" dirty="0" smtClean="0">
                <a:latin typeface="Consolas"/>
                <a:cs typeface="Consolas"/>
              </a:rPr>
              <a:t>  </a:t>
            </a:r>
            <a:r>
              <a:rPr lang="en-US" sz="2400" spc="-5" dirty="0" err="1" smtClean="0">
                <a:latin typeface="Consolas"/>
                <a:cs typeface="Consolas"/>
              </a:rPr>
              <a:t>FloodFill</a:t>
            </a:r>
            <a:r>
              <a:rPr lang="en-US" sz="2400" spc="-5" dirty="0" smtClean="0">
                <a:latin typeface="Consolas"/>
                <a:cs typeface="Consolas"/>
              </a:rPr>
              <a:t> (</a:t>
            </a:r>
            <a:r>
              <a:rPr lang="en-US" sz="2400" spc="-5" dirty="0" err="1" smtClean="0">
                <a:latin typeface="Consolas"/>
                <a:cs typeface="Consolas"/>
              </a:rPr>
              <a:t>seedx</a:t>
            </a:r>
            <a:r>
              <a:rPr lang="en-US" sz="2400" spc="-5" dirty="0" smtClean="0">
                <a:latin typeface="Consolas"/>
                <a:cs typeface="Consolas"/>
              </a:rPr>
              <a:t> </a:t>
            </a:r>
            <a:r>
              <a:rPr lang="en-US" sz="2400" dirty="0" smtClean="0">
                <a:latin typeface="Consolas"/>
                <a:cs typeface="Consolas"/>
              </a:rPr>
              <a:t>– </a:t>
            </a:r>
            <a:r>
              <a:rPr lang="en-US" sz="2400" spc="-5" dirty="0" smtClean="0">
                <a:latin typeface="Consolas"/>
                <a:cs typeface="Consolas"/>
              </a:rPr>
              <a:t>1, seedy, </a:t>
            </a:r>
            <a:r>
              <a:rPr lang="en-US" sz="2400" spc="-5" dirty="0" err="1" smtClean="0">
                <a:latin typeface="Consolas"/>
                <a:cs typeface="Consolas"/>
              </a:rPr>
              <a:t>newcol</a:t>
            </a:r>
            <a:r>
              <a:rPr lang="en-US" sz="2400" spc="-5" dirty="0" smtClean="0">
                <a:latin typeface="Consolas"/>
                <a:cs typeface="Consolas"/>
              </a:rPr>
              <a:t>, </a:t>
            </a:r>
            <a:r>
              <a:rPr lang="en-US" sz="2400" spc="-5" dirty="0" err="1" smtClean="0">
                <a:latin typeface="Consolas"/>
                <a:cs typeface="Consolas"/>
              </a:rPr>
              <a:t>oldcol</a:t>
            </a:r>
            <a:r>
              <a:rPr lang="en-US" sz="2400" spc="-5" dirty="0" smtClean="0">
                <a:latin typeface="Consolas"/>
                <a:cs typeface="Consolas"/>
              </a:rPr>
              <a:t>)  </a:t>
            </a:r>
            <a:r>
              <a:rPr lang="en-US" sz="2400" spc="-5" dirty="0" err="1" smtClean="0">
                <a:latin typeface="Consolas"/>
                <a:cs typeface="Consolas"/>
              </a:rPr>
              <a:t>FloodFill</a:t>
            </a:r>
            <a:r>
              <a:rPr lang="en-US" sz="2400" spc="-5" dirty="0" smtClean="0">
                <a:latin typeface="Consolas"/>
                <a:cs typeface="Consolas"/>
              </a:rPr>
              <a:t> (</a:t>
            </a:r>
            <a:r>
              <a:rPr lang="en-US" sz="2400" spc="-5" dirty="0" err="1" smtClean="0">
                <a:latin typeface="Consolas"/>
                <a:cs typeface="Consolas"/>
              </a:rPr>
              <a:t>seedx</a:t>
            </a:r>
            <a:r>
              <a:rPr lang="en-US" sz="2400" spc="-5" dirty="0" smtClean="0">
                <a:latin typeface="Consolas"/>
                <a:cs typeface="Consolas"/>
              </a:rPr>
              <a:t> </a:t>
            </a:r>
            <a:r>
              <a:rPr lang="en-US" sz="2400" dirty="0" smtClean="0">
                <a:latin typeface="Consolas"/>
                <a:cs typeface="Consolas"/>
              </a:rPr>
              <a:t>+ </a:t>
            </a:r>
            <a:r>
              <a:rPr lang="en-US" sz="2400" spc="-5" dirty="0" smtClean="0">
                <a:latin typeface="Consolas"/>
                <a:cs typeface="Consolas"/>
              </a:rPr>
              <a:t>1, seedy, </a:t>
            </a:r>
            <a:r>
              <a:rPr lang="en-US" sz="2400" spc="-5" dirty="0" err="1" smtClean="0">
                <a:latin typeface="Consolas"/>
                <a:cs typeface="Consolas"/>
              </a:rPr>
              <a:t>newcol</a:t>
            </a:r>
            <a:r>
              <a:rPr lang="en-US" sz="2400" spc="-5" dirty="0" smtClean="0">
                <a:latin typeface="Consolas"/>
                <a:cs typeface="Consolas"/>
              </a:rPr>
              <a:t>, </a:t>
            </a:r>
            <a:r>
              <a:rPr lang="en-US" sz="2400" spc="-5" dirty="0" err="1" smtClean="0">
                <a:latin typeface="Consolas"/>
                <a:cs typeface="Consolas"/>
              </a:rPr>
              <a:t>oldcol</a:t>
            </a:r>
            <a:r>
              <a:rPr lang="en-US" sz="2400" spc="-5" dirty="0" smtClean="0">
                <a:latin typeface="Consolas"/>
                <a:cs typeface="Consolas"/>
              </a:rPr>
              <a:t>)  </a:t>
            </a:r>
            <a:r>
              <a:rPr lang="en-US" sz="2400" spc="-5" dirty="0" err="1" smtClean="0">
                <a:latin typeface="Consolas"/>
                <a:cs typeface="Consolas"/>
              </a:rPr>
              <a:t>FloodFill</a:t>
            </a:r>
            <a:r>
              <a:rPr lang="en-US" sz="2400" spc="-5" dirty="0" smtClean="0">
                <a:latin typeface="Consolas"/>
                <a:cs typeface="Consolas"/>
              </a:rPr>
              <a:t> (</a:t>
            </a:r>
            <a:r>
              <a:rPr lang="en-US" sz="2400" spc="-5" dirty="0" err="1" smtClean="0">
                <a:latin typeface="Consolas"/>
                <a:cs typeface="Consolas"/>
              </a:rPr>
              <a:t>seedx</a:t>
            </a:r>
            <a:r>
              <a:rPr lang="en-US" sz="2400" spc="-5" dirty="0" smtClean="0">
                <a:latin typeface="Consolas"/>
                <a:cs typeface="Consolas"/>
              </a:rPr>
              <a:t>, seedy </a:t>
            </a:r>
            <a:r>
              <a:rPr lang="en-US" sz="2400" dirty="0" smtClean="0">
                <a:latin typeface="Consolas"/>
                <a:cs typeface="Consolas"/>
              </a:rPr>
              <a:t>- </a:t>
            </a:r>
            <a:r>
              <a:rPr lang="en-US" sz="2400" spc="-5" dirty="0" smtClean="0">
                <a:latin typeface="Consolas"/>
                <a:cs typeface="Consolas"/>
              </a:rPr>
              <a:t>1, </a:t>
            </a:r>
            <a:r>
              <a:rPr lang="en-US" sz="2400" spc="-5" dirty="0" err="1" smtClean="0">
                <a:latin typeface="Consolas"/>
                <a:cs typeface="Consolas"/>
              </a:rPr>
              <a:t>newcol</a:t>
            </a:r>
            <a:r>
              <a:rPr lang="en-US" sz="2400" spc="-5" dirty="0" smtClean="0">
                <a:latin typeface="Consolas"/>
                <a:cs typeface="Consolas"/>
              </a:rPr>
              <a:t>, </a:t>
            </a:r>
            <a:r>
              <a:rPr lang="en-US" sz="2400" spc="-5" dirty="0" err="1" smtClean="0">
                <a:latin typeface="Consolas"/>
                <a:cs typeface="Consolas"/>
              </a:rPr>
              <a:t>oldcol</a:t>
            </a:r>
            <a:r>
              <a:rPr lang="en-US" sz="2400" spc="-5" dirty="0" smtClean="0">
                <a:latin typeface="Consolas"/>
                <a:cs typeface="Consolas"/>
              </a:rPr>
              <a:t>)  </a:t>
            </a:r>
            <a:r>
              <a:rPr lang="en-US" sz="2400" spc="-5" dirty="0" err="1" smtClean="0">
                <a:latin typeface="Consolas"/>
                <a:cs typeface="Consolas"/>
              </a:rPr>
              <a:t>FloodFill</a:t>
            </a:r>
            <a:r>
              <a:rPr lang="en-US" sz="2400" spc="-5" dirty="0" smtClean="0">
                <a:latin typeface="Consolas"/>
                <a:cs typeface="Consolas"/>
              </a:rPr>
              <a:t> (</a:t>
            </a:r>
            <a:r>
              <a:rPr lang="en-US" sz="2400" spc="-5" dirty="0" err="1" smtClean="0">
                <a:latin typeface="Consolas"/>
                <a:cs typeface="Consolas"/>
              </a:rPr>
              <a:t>seedx</a:t>
            </a:r>
            <a:r>
              <a:rPr lang="en-US" sz="2400" spc="-5" dirty="0" smtClean="0">
                <a:latin typeface="Consolas"/>
                <a:cs typeface="Consolas"/>
              </a:rPr>
              <a:t> </a:t>
            </a:r>
            <a:r>
              <a:rPr lang="en-US" sz="2400" dirty="0" smtClean="0">
                <a:latin typeface="Consolas"/>
                <a:cs typeface="Consolas"/>
              </a:rPr>
              <a:t>– </a:t>
            </a:r>
            <a:r>
              <a:rPr lang="en-US" sz="2400" spc="-5" dirty="0" smtClean="0">
                <a:latin typeface="Consolas"/>
                <a:cs typeface="Consolas"/>
              </a:rPr>
              <a:t>1, seedy </a:t>
            </a:r>
            <a:r>
              <a:rPr lang="en-US" sz="2400" dirty="0" smtClean="0">
                <a:latin typeface="Consolas"/>
                <a:cs typeface="Consolas"/>
              </a:rPr>
              <a:t>+ </a:t>
            </a:r>
            <a:r>
              <a:rPr lang="en-US" sz="2400" spc="-5" dirty="0" smtClean="0">
                <a:latin typeface="Consolas"/>
                <a:cs typeface="Consolas"/>
              </a:rPr>
              <a:t>1, </a:t>
            </a:r>
            <a:r>
              <a:rPr lang="en-US" sz="2400" spc="-5" dirty="0" err="1" smtClean="0">
                <a:latin typeface="Consolas"/>
                <a:cs typeface="Consolas"/>
              </a:rPr>
              <a:t>newcol</a:t>
            </a:r>
            <a:r>
              <a:rPr lang="en-US" sz="2400" spc="-5" dirty="0" smtClean="0">
                <a:latin typeface="Consolas"/>
                <a:cs typeface="Consolas"/>
              </a:rPr>
              <a:t>,</a:t>
            </a:r>
            <a:r>
              <a:rPr lang="en-US" sz="2400" spc="-20" dirty="0" smtClean="0">
                <a:latin typeface="Consolas"/>
                <a:cs typeface="Consolas"/>
              </a:rPr>
              <a:t> </a:t>
            </a:r>
            <a:r>
              <a:rPr lang="en-US" sz="2400" spc="-5" dirty="0" err="1" smtClean="0">
                <a:latin typeface="Consolas"/>
                <a:cs typeface="Consolas"/>
              </a:rPr>
              <a:t>oldcol</a:t>
            </a:r>
            <a:r>
              <a:rPr lang="en-US" sz="2400" spc="-5" dirty="0" smtClean="0">
                <a:latin typeface="Consolas"/>
                <a:cs typeface="Consolas"/>
              </a:rPr>
              <a:t>)</a:t>
            </a:r>
          </a:p>
          <a:p>
            <a:pPr>
              <a:buNone/>
            </a:pPr>
            <a:r>
              <a:rPr lang="en-US" sz="2400" b="1" dirty="0" smtClean="0">
                <a:latin typeface="Verdana"/>
                <a:cs typeface="Verdana"/>
              </a:rPr>
              <a:t>Step </a:t>
            </a:r>
            <a:r>
              <a:rPr lang="en-US" sz="2400" b="1" spc="-5" dirty="0" smtClean="0">
                <a:latin typeface="Verdana"/>
                <a:cs typeface="Verdana"/>
              </a:rPr>
              <a:t>6:</a:t>
            </a:r>
            <a:r>
              <a:rPr lang="en-US" sz="2400" b="1" spc="-145" dirty="0" smtClean="0">
                <a:latin typeface="Verdana"/>
                <a:cs typeface="Verdana"/>
              </a:rPr>
              <a:t> </a:t>
            </a:r>
            <a:r>
              <a:rPr lang="en-US" sz="2400" spc="-10" dirty="0" smtClean="0">
                <a:latin typeface="Verdana"/>
                <a:cs typeface="Verdana"/>
              </a:rPr>
              <a:t>Exit</a:t>
            </a:r>
            <a:endParaRPr lang="en-US" sz="2400" dirty="0" smtClean="0">
              <a:latin typeface="Verdana"/>
              <a:cs typeface="Verdana"/>
            </a:endParaRPr>
          </a:p>
          <a:p>
            <a:pPr>
              <a:buNone/>
            </a:pPr>
            <a:endParaRPr lang="en-US" sz="2400" dirty="0" smtClean="0">
              <a:latin typeface="Verdana"/>
              <a:cs typeface="Verdana"/>
            </a:endParaRP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4495800" cy="5562600"/>
          </a:xfrm>
        </p:spPr>
        <p:txBody>
          <a:bodyPr>
            <a:normAutofit/>
          </a:bodyPr>
          <a:lstStyle/>
          <a:p>
            <a:pPr marL="12700" marR="5080" algn="just">
              <a:lnSpc>
                <a:spcPct val="109200"/>
              </a:lnSpc>
              <a:spcBef>
                <a:spcPts val="800"/>
              </a:spcBef>
              <a:buNone/>
            </a:pPr>
            <a:r>
              <a:rPr lang="en-US" sz="2800" dirty="0" smtClean="0">
                <a:latin typeface="Verdana"/>
                <a:cs typeface="Verdana"/>
              </a:rPr>
              <a:t>There </a:t>
            </a:r>
            <a:r>
              <a:rPr lang="en-US" sz="2800" spc="-10" dirty="0" smtClean="0">
                <a:latin typeface="Verdana"/>
                <a:cs typeface="Verdana"/>
              </a:rPr>
              <a:t>is </a:t>
            </a:r>
            <a:r>
              <a:rPr lang="en-US" sz="2800" dirty="0" smtClean="0">
                <a:latin typeface="Verdana"/>
                <a:cs typeface="Verdana"/>
              </a:rPr>
              <a:t>a </a:t>
            </a:r>
            <a:r>
              <a:rPr lang="en-US" sz="2800" spc="-5" dirty="0" smtClean="0">
                <a:latin typeface="Verdana"/>
                <a:cs typeface="Verdana"/>
              </a:rPr>
              <a:t>problem </a:t>
            </a:r>
            <a:r>
              <a:rPr lang="en-US" sz="2800" dirty="0" smtClean="0">
                <a:latin typeface="Verdana"/>
                <a:cs typeface="Verdana"/>
              </a:rPr>
              <a:t>with </a:t>
            </a:r>
            <a:r>
              <a:rPr lang="en-US" sz="2800" spc="-5" dirty="0" smtClean="0">
                <a:latin typeface="Verdana"/>
                <a:cs typeface="Verdana"/>
              </a:rPr>
              <a:t>this </a:t>
            </a:r>
            <a:r>
              <a:rPr lang="en-US" sz="2800" dirty="0" smtClean="0">
                <a:latin typeface="Verdana"/>
                <a:cs typeface="Verdana"/>
              </a:rPr>
              <a:t>technique. </a:t>
            </a:r>
            <a:r>
              <a:rPr lang="en-US" sz="2800" spc="-5" dirty="0" smtClean="0">
                <a:latin typeface="Verdana"/>
                <a:cs typeface="Verdana"/>
              </a:rPr>
              <a:t>Consider the </a:t>
            </a:r>
            <a:r>
              <a:rPr lang="en-US" sz="2800" dirty="0" smtClean="0">
                <a:latin typeface="Verdana"/>
                <a:cs typeface="Verdana"/>
              </a:rPr>
              <a:t>case </a:t>
            </a:r>
            <a:r>
              <a:rPr lang="en-US" sz="2800" spc="-5" dirty="0" smtClean="0">
                <a:latin typeface="Verdana"/>
                <a:cs typeface="Verdana"/>
              </a:rPr>
              <a:t>as shown below where we  tried </a:t>
            </a:r>
            <a:r>
              <a:rPr lang="en-US" sz="2800" dirty="0" smtClean="0">
                <a:latin typeface="Verdana"/>
                <a:cs typeface="Verdana"/>
              </a:rPr>
              <a:t>to fill </a:t>
            </a:r>
            <a:r>
              <a:rPr lang="en-US" sz="2800" spc="-5" dirty="0" smtClean="0">
                <a:latin typeface="Verdana"/>
                <a:cs typeface="Verdana"/>
              </a:rPr>
              <a:t>the </a:t>
            </a:r>
            <a:r>
              <a:rPr lang="en-US" sz="2800" dirty="0" smtClean="0">
                <a:latin typeface="Verdana"/>
                <a:cs typeface="Verdana"/>
              </a:rPr>
              <a:t>entire </a:t>
            </a:r>
            <a:r>
              <a:rPr lang="en-US" sz="2800" spc="-5" dirty="0" smtClean="0">
                <a:latin typeface="Verdana"/>
                <a:cs typeface="Verdana"/>
              </a:rPr>
              <a:t>region. </a:t>
            </a:r>
            <a:r>
              <a:rPr lang="en-US" sz="2800" dirty="0" smtClean="0">
                <a:latin typeface="Verdana"/>
                <a:cs typeface="Verdana"/>
              </a:rPr>
              <a:t>Here, </a:t>
            </a:r>
            <a:r>
              <a:rPr lang="en-US" sz="2800" spc="-5" dirty="0" smtClean="0">
                <a:latin typeface="Verdana"/>
                <a:cs typeface="Verdana"/>
              </a:rPr>
              <a:t>the image </a:t>
            </a:r>
            <a:r>
              <a:rPr lang="en-US" sz="2800" spc="-10" dirty="0" smtClean="0">
                <a:latin typeface="Verdana"/>
                <a:cs typeface="Verdana"/>
              </a:rPr>
              <a:t>is </a:t>
            </a:r>
            <a:r>
              <a:rPr lang="en-US" sz="2800" spc="-5" dirty="0" smtClean="0">
                <a:latin typeface="Verdana"/>
                <a:cs typeface="Verdana"/>
              </a:rPr>
              <a:t>filled </a:t>
            </a:r>
            <a:r>
              <a:rPr lang="en-US" sz="2800" dirty="0" smtClean="0">
                <a:latin typeface="Verdana"/>
                <a:cs typeface="Verdana"/>
              </a:rPr>
              <a:t>only </a:t>
            </a:r>
            <a:r>
              <a:rPr lang="en-US" sz="2800" spc="-5" dirty="0" smtClean="0">
                <a:latin typeface="Verdana"/>
                <a:cs typeface="Verdana"/>
              </a:rPr>
              <a:t>partially. </a:t>
            </a:r>
            <a:r>
              <a:rPr lang="en-US" sz="2800" dirty="0" smtClean="0">
                <a:latin typeface="Verdana"/>
                <a:cs typeface="Verdana"/>
              </a:rPr>
              <a:t>In such cases, </a:t>
            </a:r>
            <a:r>
              <a:rPr lang="en-US" sz="2800" spc="-5" dirty="0" smtClean="0">
                <a:latin typeface="Verdana"/>
                <a:cs typeface="Verdana"/>
              </a:rPr>
              <a:t>4-  </a:t>
            </a:r>
            <a:r>
              <a:rPr lang="en-US" sz="2800" dirty="0" smtClean="0">
                <a:latin typeface="Verdana"/>
                <a:cs typeface="Verdana"/>
              </a:rPr>
              <a:t>connected </a:t>
            </a:r>
            <a:r>
              <a:rPr lang="en-US" sz="2800" spc="-10" dirty="0" smtClean="0">
                <a:latin typeface="Verdana"/>
                <a:cs typeface="Verdana"/>
              </a:rPr>
              <a:t>pixels </a:t>
            </a:r>
            <a:r>
              <a:rPr lang="en-US" sz="2800" dirty="0" smtClean="0">
                <a:latin typeface="Verdana"/>
                <a:cs typeface="Verdana"/>
              </a:rPr>
              <a:t>technique cannot be</a:t>
            </a:r>
            <a:r>
              <a:rPr lang="en-US" sz="2800" spc="-70" dirty="0" smtClean="0">
                <a:latin typeface="Verdana"/>
                <a:cs typeface="Verdana"/>
              </a:rPr>
              <a:t> </a:t>
            </a:r>
            <a:r>
              <a:rPr lang="en-US" sz="2800" dirty="0" smtClean="0">
                <a:latin typeface="Verdana"/>
                <a:cs typeface="Verdana"/>
              </a:rPr>
              <a:t>used.</a:t>
            </a:r>
          </a:p>
          <a:p>
            <a:pPr>
              <a:buNone/>
            </a:pP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But, Problem is…</a:t>
            </a:r>
            <a:endParaRPr lang="en-US" dirty="0"/>
          </a:p>
        </p:txBody>
      </p:sp>
      <p:sp>
        <p:nvSpPr>
          <p:cNvPr id="4" name="object 6"/>
          <p:cNvSpPr/>
          <p:nvPr/>
        </p:nvSpPr>
        <p:spPr>
          <a:xfrm>
            <a:off x="4800600" y="2133600"/>
            <a:ext cx="4098290" cy="26835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 marR="5080" algn="just">
              <a:lnSpc>
                <a:spcPct val="108600"/>
              </a:lnSpc>
              <a:buNone/>
            </a:pPr>
            <a:r>
              <a:rPr lang="en-US" dirty="0" smtClean="0">
                <a:latin typeface="Verdana"/>
                <a:cs typeface="Verdana"/>
              </a:rPr>
              <a:t>		In </a:t>
            </a:r>
            <a:r>
              <a:rPr lang="en-US" spc="-5" dirty="0" smtClean="0">
                <a:latin typeface="Verdana"/>
                <a:cs typeface="Verdana"/>
              </a:rPr>
              <a:t>this </a:t>
            </a:r>
            <a:r>
              <a:rPr lang="en-US" dirty="0" smtClean="0">
                <a:latin typeface="Verdana"/>
                <a:cs typeface="Verdana"/>
              </a:rPr>
              <a:t>technique, 8-connected </a:t>
            </a:r>
            <a:r>
              <a:rPr lang="en-US" spc="-10" dirty="0" smtClean="0">
                <a:latin typeface="Verdana"/>
                <a:cs typeface="Verdana"/>
              </a:rPr>
              <a:t>pixels </a:t>
            </a:r>
            <a:r>
              <a:rPr lang="en-US" spc="-5" dirty="0" smtClean="0">
                <a:latin typeface="Verdana"/>
                <a:cs typeface="Verdana"/>
              </a:rPr>
              <a:t>are </a:t>
            </a:r>
            <a:r>
              <a:rPr lang="en-US" dirty="0" smtClean="0">
                <a:latin typeface="Verdana"/>
                <a:cs typeface="Verdana"/>
              </a:rPr>
              <a:t>used </a:t>
            </a:r>
            <a:r>
              <a:rPr lang="en-US" spc="-5" dirty="0" smtClean="0">
                <a:latin typeface="Verdana"/>
                <a:cs typeface="Verdana"/>
              </a:rPr>
              <a:t>as </a:t>
            </a:r>
            <a:r>
              <a:rPr lang="en-US" dirty="0" smtClean="0">
                <a:latin typeface="Verdana"/>
                <a:cs typeface="Verdana"/>
              </a:rPr>
              <a:t>shown </a:t>
            </a:r>
            <a:r>
              <a:rPr lang="en-US" spc="-10" dirty="0" smtClean="0">
                <a:latin typeface="Verdana"/>
                <a:cs typeface="Verdana"/>
              </a:rPr>
              <a:t>in </a:t>
            </a:r>
            <a:r>
              <a:rPr lang="en-US" spc="-5" dirty="0" smtClean="0">
                <a:latin typeface="Verdana"/>
                <a:cs typeface="Verdana"/>
              </a:rPr>
              <a:t>the </a:t>
            </a:r>
            <a:r>
              <a:rPr lang="en-US" dirty="0" smtClean="0">
                <a:latin typeface="Verdana"/>
                <a:cs typeface="Verdana"/>
              </a:rPr>
              <a:t>figure. We </a:t>
            </a:r>
            <a:r>
              <a:rPr lang="en-US" spc="-5" dirty="0" smtClean="0">
                <a:latin typeface="Verdana"/>
                <a:cs typeface="Verdana"/>
              </a:rPr>
              <a:t>are putting  pixels above, </a:t>
            </a:r>
            <a:r>
              <a:rPr lang="en-US" dirty="0" smtClean="0">
                <a:latin typeface="Verdana"/>
                <a:cs typeface="Verdana"/>
              </a:rPr>
              <a:t>below, </a:t>
            </a:r>
            <a:r>
              <a:rPr lang="en-US" spc="-5" dirty="0" smtClean="0">
                <a:latin typeface="Verdana"/>
                <a:cs typeface="Verdana"/>
              </a:rPr>
              <a:t>right </a:t>
            </a:r>
            <a:r>
              <a:rPr lang="en-US" dirty="0" smtClean="0">
                <a:latin typeface="Verdana"/>
                <a:cs typeface="Verdana"/>
              </a:rPr>
              <a:t>and </a:t>
            </a:r>
            <a:r>
              <a:rPr lang="en-US" spc="-5" dirty="0" smtClean="0">
                <a:latin typeface="Verdana"/>
                <a:cs typeface="Verdana"/>
              </a:rPr>
              <a:t>left side </a:t>
            </a:r>
            <a:r>
              <a:rPr lang="en-US" dirty="0" smtClean="0">
                <a:latin typeface="Verdana"/>
                <a:cs typeface="Verdana"/>
              </a:rPr>
              <a:t>of </a:t>
            </a:r>
            <a:r>
              <a:rPr lang="en-US" spc="-5" dirty="0" smtClean="0">
                <a:latin typeface="Verdana"/>
                <a:cs typeface="Verdana"/>
              </a:rPr>
              <a:t>the </a:t>
            </a:r>
            <a:r>
              <a:rPr lang="en-US" dirty="0" smtClean="0">
                <a:latin typeface="Verdana"/>
                <a:cs typeface="Verdana"/>
              </a:rPr>
              <a:t>current </a:t>
            </a:r>
            <a:r>
              <a:rPr lang="en-US" spc="-5" dirty="0" smtClean="0">
                <a:latin typeface="Verdana"/>
                <a:cs typeface="Verdana"/>
              </a:rPr>
              <a:t>pixels as </a:t>
            </a:r>
            <a:r>
              <a:rPr lang="en-US" dirty="0" smtClean="0">
                <a:latin typeface="Verdana"/>
                <a:cs typeface="Verdana"/>
              </a:rPr>
              <a:t>we </a:t>
            </a:r>
            <a:r>
              <a:rPr lang="en-US" spc="-5" dirty="0" smtClean="0">
                <a:latin typeface="Verdana"/>
                <a:cs typeface="Verdana"/>
              </a:rPr>
              <a:t>were doing </a:t>
            </a:r>
            <a:r>
              <a:rPr lang="en-US" spc="-10" dirty="0" smtClean="0">
                <a:latin typeface="Verdana"/>
                <a:cs typeface="Verdana"/>
              </a:rPr>
              <a:t>in </a:t>
            </a:r>
            <a:r>
              <a:rPr lang="en-US" dirty="0" smtClean="0">
                <a:latin typeface="Verdana"/>
                <a:cs typeface="Verdana"/>
              </a:rPr>
              <a:t>4-  connected</a:t>
            </a:r>
            <a:r>
              <a:rPr lang="en-US" spc="-60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technique.</a:t>
            </a:r>
            <a:endParaRPr lang="en-US" dirty="0" smtClean="0">
              <a:latin typeface="Verdana"/>
              <a:cs typeface="Verdana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pc="-114" dirty="0" smtClean="0">
                <a:latin typeface="Arial"/>
                <a:cs typeface="Arial"/>
              </a:rPr>
              <a:t>8-Connected</a:t>
            </a:r>
            <a:r>
              <a:rPr lang="en-US" b="1" spc="-310" dirty="0" smtClean="0">
                <a:latin typeface="Arial"/>
                <a:cs typeface="Arial"/>
              </a:rPr>
              <a:t> </a:t>
            </a:r>
            <a:r>
              <a:rPr lang="en-US" b="1" spc="-114" dirty="0" smtClean="0">
                <a:latin typeface="Arial"/>
                <a:cs typeface="Arial"/>
              </a:rPr>
              <a:t>Pixel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5181600" cy="4495800"/>
          </a:xfrm>
        </p:spPr>
        <p:txBody>
          <a:bodyPr/>
          <a:lstStyle/>
          <a:p>
            <a:r>
              <a:rPr lang="en-US" dirty="0" smtClean="0">
                <a:latin typeface="Verdana"/>
                <a:cs typeface="Verdana"/>
              </a:rPr>
              <a:t>In </a:t>
            </a:r>
            <a:r>
              <a:rPr lang="en-US" spc="-5" dirty="0" smtClean="0">
                <a:latin typeface="Verdana"/>
                <a:cs typeface="Verdana"/>
              </a:rPr>
              <a:t>addition </a:t>
            </a:r>
            <a:r>
              <a:rPr lang="en-US" dirty="0" smtClean="0">
                <a:latin typeface="Verdana"/>
                <a:cs typeface="Verdana"/>
              </a:rPr>
              <a:t>to this, </a:t>
            </a:r>
            <a:r>
              <a:rPr lang="en-US" spc="5" dirty="0" smtClean="0">
                <a:latin typeface="Verdana"/>
                <a:cs typeface="Verdana"/>
              </a:rPr>
              <a:t>we </a:t>
            </a:r>
            <a:r>
              <a:rPr lang="en-US" spc="-5" dirty="0" smtClean="0">
                <a:latin typeface="Verdana"/>
                <a:cs typeface="Verdana"/>
              </a:rPr>
              <a:t>are also putting pixels </a:t>
            </a:r>
            <a:r>
              <a:rPr lang="en-US" spc="-10" dirty="0" smtClean="0">
                <a:latin typeface="Verdana"/>
                <a:cs typeface="Verdana"/>
              </a:rPr>
              <a:t>in </a:t>
            </a:r>
            <a:r>
              <a:rPr lang="en-US" spc="-5" dirty="0" smtClean="0">
                <a:latin typeface="Verdana"/>
                <a:cs typeface="Verdana"/>
              </a:rPr>
              <a:t>diagonals </a:t>
            </a:r>
            <a:r>
              <a:rPr lang="en-US" dirty="0" smtClean="0">
                <a:latin typeface="Verdana"/>
                <a:cs typeface="Verdana"/>
              </a:rPr>
              <a:t>so that </a:t>
            </a:r>
            <a:r>
              <a:rPr lang="en-US" spc="-5" dirty="0" smtClean="0">
                <a:latin typeface="Verdana"/>
                <a:cs typeface="Verdana"/>
              </a:rPr>
              <a:t>entire area </a:t>
            </a:r>
            <a:r>
              <a:rPr lang="en-US" dirty="0" smtClean="0">
                <a:latin typeface="Verdana"/>
                <a:cs typeface="Verdana"/>
              </a:rPr>
              <a:t>of the  current </a:t>
            </a:r>
            <a:r>
              <a:rPr lang="en-US" spc="-5" dirty="0" smtClean="0">
                <a:latin typeface="Verdana"/>
                <a:cs typeface="Verdana"/>
              </a:rPr>
              <a:t>pixel </a:t>
            </a:r>
            <a:r>
              <a:rPr lang="en-US" spc="-10" dirty="0" smtClean="0">
                <a:latin typeface="Verdana"/>
                <a:cs typeface="Verdana"/>
              </a:rPr>
              <a:t>is </a:t>
            </a:r>
            <a:r>
              <a:rPr lang="en-US" dirty="0" smtClean="0">
                <a:latin typeface="Verdana"/>
                <a:cs typeface="Verdana"/>
              </a:rPr>
              <a:t>covered. </a:t>
            </a:r>
            <a:r>
              <a:rPr lang="en-US" spc="-5" dirty="0" smtClean="0">
                <a:latin typeface="Verdana"/>
                <a:cs typeface="Verdana"/>
              </a:rPr>
              <a:t>This </a:t>
            </a:r>
            <a:r>
              <a:rPr lang="en-US" dirty="0" smtClean="0">
                <a:latin typeface="Verdana"/>
                <a:cs typeface="Verdana"/>
              </a:rPr>
              <a:t>process </a:t>
            </a:r>
            <a:r>
              <a:rPr lang="en-US" spc="-10" dirty="0" smtClean="0">
                <a:latin typeface="Verdana"/>
                <a:cs typeface="Verdana"/>
              </a:rPr>
              <a:t>will </a:t>
            </a:r>
            <a:r>
              <a:rPr lang="en-US" spc="-5" dirty="0" smtClean="0">
                <a:latin typeface="Verdana"/>
                <a:cs typeface="Verdana"/>
              </a:rPr>
              <a:t>continue until </a:t>
            </a:r>
            <a:r>
              <a:rPr lang="en-US" dirty="0" smtClean="0">
                <a:latin typeface="Verdana"/>
                <a:cs typeface="Verdana"/>
              </a:rPr>
              <a:t>we find a </a:t>
            </a:r>
            <a:r>
              <a:rPr lang="en-US" spc="-5" dirty="0" smtClean="0">
                <a:latin typeface="Verdana"/>
                <a:cs typeface="Verdana"/>
              </a:rPr>
              <a:t>boundary with  different</a:t>
            </a:r>
            <a:r>
              <a:rPr lang="en-US" spc="-45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color.</a:t>
            </a:r>
            <a:endParaRPr lang="en-US" dirty="0" smtClean="0">
              <a:latin typeface="Verdana"/>
              <a:cs typeface="Verdana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-114" dirty="0" smtClean="0">
                <a:latin typeface="Arial"/>
                <a:cs typeface="Arial"/>
              </a:rPr>
              <a:t>8-Connected</a:t>
            </a:r>
            <a:r>
              <a:rPr lang="en-US" spc="-310" dirty="0" smtClean="0">
                <a:latin typeface="Arial"/>
                <a:cs typeface="Arial"/>
              </a:rPr>
              <a:t> </a:t>
            </a:r>
            <a:r>
              <a:rPr lang="en-US" spc="-114" dirty="0" smtClean="0">
                <a:latin typeface="Arial"/>
                <a:cs typeface="Arial"/>
              </a:rPr>
              <a:t>Pixel</a:t>
            </a:r>
            <a:endParaRPr lang="en-US" dirty="0"/>
          </a:p>
        </p:txBody>
      </p:sp>
      <p:sp>
        <p:nvSpPr>
          <p:cNvPr id="4" name="object 10"/>
          <p:cNvSpPr/>
          <p:nvPr/>
        </p:nvSpPr>
        <p:spPr>
          <a:xfrm>
            <a:off x="6019800" y="1676400"/>
            <a:ext cx="2820892" cy="28084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305800" cy="5638800"/>
          </a:xfrm>
        </p:spPr>
        <p:txBody>
          <a:bodyPr>
            <a:noAutofit/>
          </a:bodyPr>
          <a:lstStyle/>
          <a:p>
            <a:pPr marL="91440" marR="1183005">
              <a:lnSpc>
                <a:spcPct val="150000"/>
              </a:lnSpc>
              <a:spcBef>
                <a:spcPts val="600"/>
              </a:spcBef>
              <a:buNone/>
            </a:pPr>
            <a:r>
              <a:rPr lang="en-US" sz="2000" b="1" spc="-5" dirty="0" smtClean="0">
                <a:latin typeface="Verdana"/>
                <a:cs typeface="Verdana"/>
              </a:rPr>
              <a:t>Recursively follow the procedure with eight</a:t>
            </a:r>
            <a:r>
              <a:rPr lang="en-US" sz="2000" b="1" dirty="0" smtClean="0">
                <a:latin typeface="Verdana"/>
                <a:cs typeface="Verdana"/>
              </a:rPr>
              <a:t> neighborhood</a:t>
            </a:r>
            <a:r>
              <a:rPr lang="en-US" sz="2000" b="1" spc="-40" dirty="0" smtClean="0">
                <a:latin typeface="Verdana"/>
                <a:cs typeface="Verdana"/>
              </a:rPr>
              <a:t> </a:t>
            </a:r>
            <a:r>
              <a:rPr lang="en-US" sz="2000" b="1" spc="-5" dirty="0" smtClean="0">
                <a:latin typeface="Verdana"/>
                <a:cs typeface="Verdana"/>
              </a:rPr>
              <a:t>points.</a:t>
            </a:r>
            <a:endParaRPr lang="en-US" sz="2000" b="1" spc="-5" dirty="0" smtClean="0">
              <a:latin typeface="Consolas"/>
              <a:cs typeface="Consolas"/>
            </a:endParaRPr>
          </a:p>
          <a:p>
            <a:pPr marL="91440" marR="1183005">
              <a:lnSpc>
                <a:spcPct val="150000"/>
              </a:lnSpc>
              <a:spcBef>
                <a:spcPts val="600"/>
              </a:spcBef>
              <a:buNone/>
            </a:pPr>
            <a:r>
              <a:rPr lang="en-US" sz="2000" spc="-5" dirty="0" err="1" smtClean="0">
                <a:latin typeface="Consolas"/>
                <a:cs typeface="Consolas"/>
              </a:rPr>
              <a:t>FloodFill</a:t>
            </a:r>
            <a:r>
              <a:rPr lang="en-US" sz="2000" spc="-5" dirty="0" smtClean="0">
                <a:latin typeface="Consolas"/>
                <a:cs typeface="Consolas"/>
              </a:rPr>
              <a:t> (</a:t>
            </a:r>
            <a:r>
              <a:rPr lang="en-US" sz="2000" spc="-5" dirty="0" err="1" smtClean="0">
                <a:latin typeface="Consolas"/>
                <a:cs typeface="Consolas"/>
              </a:rPr>
              <a:t>seedx</a:t>
            </a:r>
            <a:r>
              <a:rPr lang="en-US" sz="2000" spc="-5" dirty="0" smtClean="0">
                <a:latin typeface="Consolas"/>
                <a:cs typeface="Consolas"/>
              </a:rPr>
              <a:t> </a:t>
            </a:r>
            <a:r>
              <a:rPr lang="en-US" sz="2000" dirty="0" smtClean="0">
                <a:latin typeface="Consolas"/>
                <a:cs typeface="Consolas"/>
              </a:rPr>
              <a:t>– </a:t>
            </a:r>
            <a:r>
              <a:rPr lang="en-US" sz="2000" spc="-5" dirty="0" smtClean="0">
                <a:latin typeface="Consolas"/>
                <a:cs typeface="Consolas"/>
              </a:rPr>
              <a:t>1, seedy, </a:t>
            </a:r>
            <a:r>
              <a:rPr lang="en-US" sz="2000" spc="-5" dirty="0" err="1" smtClean="0">
                <a:latin typeface="Consolas"/>
                <a:cs typeface="Consolas"/>
              </a:rPr>
              <a:t>newcol</a:t>
            </a:r>
            <a:r>
              <a:rPr lang="en-US" sz="2000" spc="-5" dirty="0" smtClean="0">
                <a:latin typeface="Consolas"/>
                <a:cs typeface="Consolas"/>
              </a:rPr>
              <a:t>, </a:t>
            </a:r>
            <a:r>
              <a:rPr lang="en-US" sz="2000" spc="-5" dirty="0" err="1" smtClean="0">
                <a:latin typeface="Consolas"/>
                <a:cs typeface="Consolas"/>
              </a:rPr>
              <a:t>oldcol</a:t>
            </a:r>
            <a:r>
              <a:rPr lang="en-US" sz="2000" spc="-5" dirty="0" smtClean="0">
                <a:latin typeface="Consolas"/>
                <a:cs typeface="Consolas"/>
              </a:rPr>
              <a:t>)  </a:t>
            </a:r>
            <a:r>
              <a:rPr lang="en-US" sz="2000" spc="-5" dirty="0" err="1" smtClean="0">
                <a:latin typeface="Consolas"/>
                <a:cs typeface="Consolas"/>
              </a:rPr>
              <a:t>FloodFill</a:t>
            </a:r>
            <a:r>
              <a:rPr lang="en-US" sz="2000" spc="-5" dirty="0" smtClean="0">
                <a:latin typeface="Consolas"/>
                <a:cs typeface="Consolas"/>
              </a:rPr>
              <a:t> (</a:t>
            </a:r>
            <a:r>
              <a:rPr lang="en-US" sz="2000" spc="-5" dirty="0" err="1" smtClean="0">
                <a:latin typeface="Consolas"/>
                <a:cs typeface="Consolas"/>
              </a:rPr>
              <a:t>seedx</a:t>
            </a:r>
            <a:r>
              <a:rPr lang="en-US" sz="2000" spc="-5" dirty="0" smtClean="0">
                <a:latin typeface="Consolas"/>
                <a:cs typeface="Consolas"/>
              </a:rPr>
              <a:t> </a:t>
            </a:r>
            <a:r>
              <a:rPr lang="en-US" sz="2000" dirty="0" smtClean="0">
                <a:latin typeface="Consolas"/>
                <a:cs typeface="Consolas"/>
              </a:rPr>
              <a:t>+ </a:t>
            </a:r>
            <a:r>
              <a:rPr lang="en-US" sz="2000" spc="-5" dirty="0" smtClean="0">
                <a:latin typeface="Consolas"/>
                <a:cs typeface="Consolas"/>
              </a:rPr>
              <a:t>1, seedy, </a:t>
            </a:r>
            <a:r>
              <a:rPr lang="en-US" sz="2000" spc="-5" dirty="0" err="1" smtClean="0">
                <a:latin typeface="Consolas"/>
                <a:cs typeface="Consolas"/>
              </a:rPr>
              <a:t>newcol</a:t>
            </a:r>
            <a:r>
              <a:rPr lang="en-US" sz="2000" spc="-5" dirty="0" smtClean="0">
                <a:latin typeface="Consolas"/>
                <a:cs typeface="Consolas"/>
              </a:rPr>
              <a:t>, </a:t>
            </a:r>
            <a:r>
              <a:rPr lang="en-US" sz="2000" spc="-5" dirty="0" err="1" smtClean="0">
                <a:latin typeface="Consolas"/>
                <a:cs typeface="Consolas"/>
              </a:rPr>
              <a:t>oldcol</a:t>
            </a:r>
            <a:r>
              <a:rPr lang="en-US" sz="2000" spc="-5" dirty="0" smtClean="0">
                <a:latin typeface="Consolas"/>
                <a:cs typeface="Consolas"/>
              </a:rPr>
              <a:t>)  </a:t>
            </a:r>
            <a:r>
              <a:rPr lang="en-US" sz="2000" spc="-5" dirty="0" err="1" smtClean="0">
                <a:latin typeface="Consolas"/>
                <a:cs typeface="Consolas"/>
              </a:rPr>
              <a:t>FloodFill</a:t>
            </a:r>
            <a:r>
              <a:rPr lang="en-US" sz="2000" spc="-5" dirty="0" smtClean="0">
                <a:latin typeface="Consolas"/>
                <a:cs typeface="Consolas"/>
              </a:rPr>
              <a:t> (</a:t>
            </a:r>
            <a:r>
              <a:rPr lang="en-US" sz="2000" spc="-5" dirty="0" err="1" smtClean="0">
                <a:latin typeface="Consolas"/>
                <a:cs typeface="Consolas"/>
              </a:rPr>
              <a:t>seedx</a:t>
            </a:r>
            <a:r>
              <a:rPr lang="en-US" sz="2000" spc="-5" dirty="0" smtClean="0">
                <a:latin typeface="Consolas"/>
                <a:cs typeface="Consolas"/>
              </a:rPr>
              <a:t>, seedy </a:t>
            </a:r>
            <a:r>
              <a:rPr lang="en-US" sz="2000" dirty="0" smtClean="0">
                <a:latin typeface="Consolas"/>
                <a:cs typeface="Consolas"/>
              </a:rPr>
              <a:t>- </a:t>
            </a:r>
            <a:r>
              <a:rPr lang="en-US" sz="2000" spc="-5" dirty="0" smtClean="0">
                <a:latin typeface="Consolas"/>
                <a:cs typeface="Consolas"/>
              </a:rPr>
              <a:t>1, </a:t>
            </a:r>
            <a:r>
              <a:rPr lang="en-US" sz="2000" spc="-5" dirty="0" err="1" smtClean="0">
                <a:latin typeface="Consolas"/>
                <a:cs typeface="Consolas"/>
              </a:rPr>
              <a:t>newcol</a:t>
            </a:r>
            <a:r>
              <a:rPr lang="en-US" sz="2000" spc="-5" dirty="0" smtClean="0">
                <a:latin typeface="Consolas"/>
                <a:cs typeface="Consolas"/>
              </a:rPr>
              <a:t>, </a:t>
            </a:r>
            <a:r>
              <a:rPr lang="en-US" sz="2000" spc="-5" dirty="0" err="1" smtClean="0">
                <a:latin typeface="Consolas"/>
                <a:cs typeface="Consolas"/>
              </a:rPr>
              <a:t>oldcol</a:t>
            </a:r>
            <a:r>
              <a:rPr lang="en-US" sz="2000" spc="-5" dirty="0" smtClean="0">
                <a:latin typeface="Consolas"/>
                <a:cs typeface="Consolas"/>
              </a:rPr>
              <a:t>)</a:t>
            </a:r>
            <a:endParaRPr lang="en-US" sz="2000" dirty="0" smtClean="0">
              <a:latin typeface="Consolas"/>
              <a:cs typeface="Consolas"/>
            </a:endParaRPr>
          </a:p>
          <a:p>
            <a:pPr marL="91440" marR="1180465" indent="-1905">
              <a:lnSpc>
                <a:spcPct val="150000"/>
              </a:lnSpc>
              <a:spcBef>
                <a:spcPts val="600"/>
              </a:spcBef>
              <a:buNone/>
            </a:pPr>
            <a:r>
              <a:rPr lang="en-US" sz="2000" spc="-5" dirty="0" err="1" smtClean="0">
                <a:latin typeface="Consolas"/>
                <a:cs typeface="Consolas"/>
              </a:rPr>
              <a:t>FloodFill</a:t>
            </a:r>
            <a:r>
              <a:rPr lang="en-US" sz="2000" spc="-5" dirty="0" smtClean="0">
                <a:latin typeface="Consolas"/>
                <a:cs typeface="Consolas"/>
              </a:rPr>
              <a:t> (</a:t>
            </a:r>
            <a:r>
              <a:rPr lang="en-US" sz="2000" spc="-5" dirty="0" err="1" smtClean="0">
                <a:latin typeface="Consolas"/>
                <a:cs typeface="Consolas"/>
              </a:rPr>
              <a:t>seedx</a:t>
            </a:r>
            <a:r>
              <a:rPr lang="en-US" sz="2000" spc="-5" dirty="0" smtClean="0">
                <a:latin typeface="Consolas"/>
                <a:cs typeface="Consolas"/>
              </a:rPr>
              <a:t>, seedy </a:t>
            </a:r>
            <a:r>
              <a:rPr lang="en-US" sz="2000" dirty="0" smtClean="0">
                <a:latin typeface="Consolas"/>
                <a:cs typeface="Consolas"/>
              </a:rPr>
              <a:t>+ </a:t>
            </a:r>
            <a:r>
              <a:rPr lang="en-US" sz="2000" spc="-5" dirty="0" smtClean="0">
                <a:latin typeface="Consolas"/>
                <a:cs typeface="Consolas"/>
              </a:rPr>
              <a:t>1, </a:t>
            </a:r>
            <a:r>
              <a:rPr lang="en-US" sz="2000" spc="-5" dirty="0" err="1" smtClean="0">
                <a:latin typeface="Consolas"/>
                <a:cs typeface="Consolas"/>
              </a:rPr>
              <a:t>newcol</a:t>
            </a:r>
            <a:r>
              <a:rPr lang="en-US" sz="2000" spc="-5" dirty="0" smtClean="0">
                <a:latin typeface="Consolas"/>
                <a:cs typeface="Consolas"/>
              </a:rPr>
              <a:t>, </a:t>
            </a:r>
            <a:r>
              <a:rPr lang="en-US" sz="2000" spc="-5" dirty="0" err="1" smtClean="0">
                <a:latin typeface="Consolas"/>
                <a:cs typeface="Consolas"/>
              </a:rPr>
              <a:t>oldcol</a:t>
            </a:r>
            <a:r>
              <a:rPr lang="en-US" sz="2000" spc="-5" dirty="0" smtClean="0">
                <a:latin typeface="Consolas"/>
                <a:cs typeface="Consolas"/>
              </a:rPr>
              <a:t>)  </a:t>
            </a:r>
            <a:r>
              <a:rPr lang="en-US" sz="2000" spc="-5" dirty="0" err="1" smtClean="0">
                <a:latin typeface="Consolas"/>
                <a:cs typeface="Consolas"/>
              </a:rPr>
              <a:t>FloodFill</a:t>
            </a:r>
            <a:r>
              <a:rPr lang="en-US" sz="2000" spc="-5" dirty="0" smtClean="0">
                <a:latin typeface="Consolas"/>
                <a:cs typeface="Consolas"/>
              </a:rPr>
              <a:t> (</a:t>
            </a:r>
            <a:r>
              <a:rPr lang="en-US" sz="2000" spc="-5" dirty="0" err="1" smtClean="0">
                <a:latin typeface="Consolas"/>
                <a:cs typeface="Consolas"/>
              </a:rPr>
              <a:t>seedx</a:t>
            </a:r>
            <a:r>
              <a:rPr lang="en-US" sz="2000" spc="-5" dirty="0" smtClean="0">
                <a:latin typeface="Consolas"/>
                <a:cs typeface="Consolas"/>
              </a:rPr>
              <a:t> </a:t>
            </a:r>
            <a:r>
              <a:rPr lang="en-US" sz="2000" dirty="0" smtClean="0">
                <a:latin typeface="Consolas"/>
                <a:cs typeface="Consolas"/>
              </a:rPr>
              <a:t>– </a:t>
            </a:r>
            <a:r>
              <a:rPr lang="en-US" sz="2000" spc="-5" dirty="0" smtClean="0">
                <a:latin typeface="Consolas"/>
                <a:cs typeface="Consolas"/>
              </a:rPr>
              <a:t>1, seedy </a:t>
            </a:r>
            <a:r>
              <a:rPr lang="en-US" sz="2000" dirty="0" smtClean="0">
                <a:latin typeface="Consolas"/>
                <a:cs typeface="Consolas"/>
              </a:rPr>
              <a:t>+ </a:t>
            </a:r>
            <a:r>
              <a:rPr lang="en-US" sz="2000" spc="-5" dirty="0" smtClean="0">
                <a:latin typeface="Consolas"/>
                <a:cs typeface="Consolas"/>
              </a:rPr>
              <a:t>1, </a:t>
            </a:r>
            <a:r>
              <a:rPr lang="en-US" sz="2000" spc="-5" dirty="0" err="1" smtClean="0">
                <a:latin typeface="Consolas"/>
                <a:cs typeface="Consolas"/>
              </a:rPr>
              <a:t>newcol</a:t>
            </a:r>
            <a:r>
              <a:rPr lang="en-US" sz="2000" spc="-5" dirty="0" smtClean="0">
                <a:latin typeface="Consolas"/>
                <a:cs typeface="Consolas"/>
              </a:rPr>
              <a:t>,</a:t>
            </a:r>
            <a:r>
              <a:rPr lang="en-US" sz="2000" spc="-20" dirty="0" smtClean="0">
                <a:latin typeface="Consolas"/>
                <a:cs typeface="Consolas"/>
              </a:rPr>
              <a:t> </a:t>
            </a:r>
            <a:r>
              <a:rPr lang="en-US" sz="2000" spc="-5" dirty="0" err="1" smtClean="0">
                <a:latin typeface="Consolas"/>
                <a:cs typeface="Consolas"/>
              </a:rPr>
              <a:t>oldcol</a:t>
            </a:r>
            <a:r>
              <a:rPr lang="en-US" sz="2000" spc="-5" dirty="0" smtClean="0">
                <a:latin typeface="Consolas"/>
                <a:cs typeface="Consolas"/>
              </a:rPr>
              <a:t>)</a:t>
            </a:r>
            <a:endParaRPr lang="en-US" sz="2000" dirty="0" smtClean="0">
              <a:latin typeface="Consolas"/>
              <a:cs typeface="Consolas"/>
            </a:endParaRPr>
          </a:p>
          <a:p>
            <a:pPr marL="91440" marR="1180465">
              <a:lnSpc>
                <a:spcPct val="150000"/>
              </a:lnSpc>
              <a:spcBef>
                <a:spcPts val="600"/>
              </a:spcBef>
              <a:buNone/>
            </a:pPr>
            <a:r>
              <a:rPr lang="en-US" sz="2000" spc="-5" dirty="0" err="1" smtClean="0">
                <a:latin typeface="Consolas"/>
                <a:cs typeface="Consolas"/>
              </a:rPr>
              <a:t>FloodFill</a:t>
            </a:r>
            <a:r>
              <a:rPr lang="en-US" sz="2000" spc="-5" dirty="0" smtClean="0">
                <a:latin typeface="Consolas"/>
                <a:cs typeface="Consolas"/>
              </a:rPr>
              <a:t> (</a:t>
            </a:r>
            <a:r>
              <a:rPr lang="en-US" sz="2000" spc="-5" dirty="0" err="1" smtClean="0">
                <a:latin typeface="Consolas"/>
                <a:cs typeface="Consolas"/>
              </a:rPr>
              <a:t>seedx</a:t>
            </a:r>
            <a:r>
              <a:rPr lang="en-US" sz="2000" spc="-5" dirty="0" smtClean="0">
                <a:latin typeface="Consolas"/>
                <a:cs typeface="Consolas"/>
              </a:rPr>
              <a:t> </a:t>
            </a:r>
            <a:r>
              <a:rPr lang="en-US" sz="2000" dirty="0" smtClean="0">
                <a:latin typeface="Consolas"/>
                <a:cs typeface="Consolas"/>
              </a:rPr>
              <a:t>+ </a:t>
            </a:r>
            <a:r>
              <a:rPr lang="en-US" sz="2000" spc="-5" dirty="0" smtClean="0">
                <a:latin typeface="Consolas"/>
                <a:cs typeface="Consolas"/>
              </a:rPr>
              <a:t>1, seedy </a:t>
            </a:r>
            <a:r>
              <a:rPr lang="en-US" sz="2000" dirty="0" smtClean="0">
                <a:latin typeface="Consolas"/>
                <a:cs typeface="Consolas"/>
              </a:rPr>
              <a:t>+ </a:t>
            </a:r>
            <a:r>
              <a:rPr lang="en-US" sz="2000" spc="-5" dirty="0" smtClean="0">
                <a:latin typeface="Consolas"/>
                <a:cs typeface="Consolas"/>
              </a:rPr>
              <a:t>1, </a:t>
            </a:r>
            <a:r>
              <a:rPr lang="en-US" sz="2000" spc="-5" dirty="0" err="1" smtClean="0">
                <a:latin typeface="Consolas"/>
                <a:cs typeface="Consolas"/>
              </a:rPr>
              <a:t>newcol</a:t>
            </a:r>
            <a:r>
              <a:rPr lang="en-US" sz="2000" spc="-5" dirty="0" smtClean="0">
                <a:latin typeface="Consolas"/>
                <a:cs typeface="Consolas"/>
              </a:rPr>
              <a:t>, </a:t>
            </a:r>
            <a:r>
              <a:rPr lang="en-US" sz="2000" spc="-5" dirty="0" err="1" smtClean="0">
                <a:latin typeface="Consolas"/>
                <a:cs typeface="Consolas"/>
              </a:rPr>
              <a:t>oldcol</a:t>
            </a:r>
            <a:r>
              <a:rPr lang="en-US" sz="2000" spc="-5" dirty="0" smtClean="0">
                <a:latin typeface="Consolas"/>
                <a:cs typeface="Consolas"/>
              </a:rPr>
              <a:t>)  </a:t>
            </a:r>
            <a:r>
              <a:rPr lang="en-US" sz="2000" spc="-5" dirty="0" err="1" smtClean="0">
                <a:latin typeface="Consolas"/>
                <a:cs typeface="Consolas"/>
              </a:rPr>
              <a:t>FloodFill</a:t>
            </a:r>
            <a:r>
              <a:rPr lang="en-US" sz="2000" spc="-5" dirty="0" smtClean="0">
                <a:latin typeface="Consolas"/>
                <a:cs typeface="Consolas"/>
              </a:rPr>
              <a:t> (</a:t>
            </a:r>
            <a:r>
              <a:rPr lang="en-US" sz="2000" spc="-5" dirty="0" err="1" smtClean="0">
                <a:latin typeface="Consolas"/>
                <a:cs typeface="Consolas"/>
              </a:rPr>
              <a:t>seedx</a:t>
            </a:r>
            <a:r>
              <a:rPr lang="en-US" sz="2000" spc="-5" dirty="0" smtClean="0">
                <a:latin typeface="Consolas"/>
                <a:cs typeface="Consolas"/>
              </a:rPr>
              <a:t> </a:t>
            </a:r>
            <a:r>
              <a:rPr lang="en-US" sz="2000" dirty="0" smtClean="0">
                <a:latin typeface="Consolas"/>
                <a:cs typeface="Consolas"/>
              </a:rPr>
              <a:t>+ </a:t>
            </a:r>
            <a:r>
              <a:rPr lang="en-US" sz="2000" spc="-5" dirty="0" smtClean="0">
                <a:latin typeface="Consolas"/>
                <a:cs typeface="Consolas"/>
              </a:rPr>
              <a:t>1, seedy </a:t>
            </a:r>
            <a:r>
              <a:rPr lang="en-US" sz="2000" dirty="0" smtClean="0">
                <a:latin typeface="Consolas"/>
                <a:cs typeface="Consolas"/>
              </a:rPr>
              <a:t>- </a:t>
            </a:r>
            <a:r>
              <a:rPr lang="en-US" sz="2000" spc="-5" dirty="0" smtClean="0">
                <a:latin typeface="Consolas"/>
                <a:cs typeface="Consolas"/>
              </a:rPr>
              <a:t>1, </a:t>
            </a:r>
            <a:r>
              <a:rPr lang="en-US" sz="2000" spc="-5" dirty="0" err="1" smtClean="0">
                <a:latin typeface="Consolas"/>
                <a:cs typeface="Consolas"/>
              </a:rPr>
              <a:t>newcol</a:t>
            </a:r>
            <a:r>
              <a:rPr lang="en-US" sz="2000" spc="-5" dirty="0" smtClean="0">
                <a:latin typeface="Consolas"/>
                <a:cs typeface="Consolas"/>
              </a:rPr>
              <a:t>,</a:t>
            </a:r>
            <a:r>
              <a:rPr lang="en-US" sz="2000" spc="-10" dirty="0" smtClean="0">
                <a:latin typeface="Consolas"/>
                <a:cs typeface="Consolas"/>
              </a:rPr>
              <a:t> </a:t>
            </a:r>
            <a:r>
              <a:rPr lang="en-US" sz="2000" spc="-5" dirty="0" err="1" smtClean="0">
                <a:latin typeface="Consolas"/>
                <a:cs typeface="Consolas"/>
              </a:rPr>
              <a:t>oldcol</a:t>
            </a:r>
            <a:r>
              <a:rPr lang="en-US" sz="2000" spc="-5" dirty="0" smtClean="0">
                <a:latin typeface="Consolas"/>
                <a:cs typeface="Consolas"/>
              </a:rPr>
              <a:t>)</a:t>
            </a:r>
          </a:p>
          <a:p>
            <a:pPr marL="91440" marR="1180465">
              <a:lnSpc>
                <a:spcPct val="150000"/>
              </a:lnSpc>
              <a:spcBef>
                <a:spcPts val="600"/>
              </a:spcBef>
              <a:buNone/>
            </a:pPr>
            <a:r>
              <a:rPr lang="en-US" sz="2000" spc="-5" dirty="0" err="1" smtClean="0">
                <a:latin typeface="Consolas"/>
                <a:cs typeface="Consolas"/>
              </a:rPr>
              <a:t>FloodFill</a:t>
            </a:r>
            <a:r>
              <a:rPr lang="en-US" sz="2000" spc="-5" dirty="0" smtClean="0">
                <a:latin typeface="Consolas"/>
                <a:cs typeface="Consolas"/>
              </a:rPr>
              <a:t> (</a:t>
            </a:r>
            <a:r>
              <a:rPr lang="en-US" sz="2000" spc="-5" dirty="0" err="1" smtClean="0">
                <a:latin typeface="Consolas"/>
                <a:cs typeface="Consolas"/>
              </a:rPr>
              <a:t>seedx</a:t>
            </a:r>
            <a:r>
              <a:rPr lang="en-US" sz="2000" spc="-5" dirty="0" smtClean="0">
                <a:latin typeface="Consolas"/>
                <a:cs typeface="Consolas"/>
              </a:rPr>
              <a:t> </a:t>
            </a:r>
            <a:r>
              <a:rPr lang="en-US" sz="2000" dirty="0" smtClean="0">
                <a:latin typeface="Consolas"/>
                <a:cs typeface="Consolas"/>
              </a:rPr>
              <a:t>– </a:t>
            </a:r>
            <a:r>
              <a:rPr lang="en-US" sz="2000" spc="-5" dirty="0" smtClean="0">
                <a:latin typeface="Consolas"/>
                <a:cs typeface="Consolas"/>
              </a:rPr>
              <a:t>1, seedy </a:t>
            </a:r>
            <a:r>
              <a:rPr lang="en-US" sz="2000" dirty="0" smtClean="0">
                <a:latin typeface="Consolas"/>
                <a:cs typeface="Consolas"/>
              </a:rPr>
              <a:t>- </a:t>
            </a:r>
            <a:r>
              <a:rPr lang="en-US" sz="2000" spc="-5" dirty="0" smtClean="0">
                <a:latin typeface="Consolas"/>
                <a:cs typeface="Consolas"/>
              </a:rPr>
              <a:t>1, </a:t>
            </a:r>
            <a:r>
              <a:rPr lang="en-US" sz="2000" spc="-5" dirty="0" err="1" smtClean="0">
                <a:latin typeface="Consolas"/>
                <a:cs typeface="Consolas"/>
              </a:rPr>
              <a:t>newcol</a:t>
            </a:r>
            <a:r>
              <a:rPr lang="en-US" sz="2000" spc="-5" dirty="0" smtClean="0">
                <a:latin typeface="Consolas"/>
                <a:cs typeface="Consolas"/>
              </a:rPr>
              <a:t>, </a:t>
            </a:r>
            <a:r>
              <a:rPr lang="en-US" sz="2000" spc="-5" dirty="0" err="1" smtClean="0">
                <a:latin typeface="Consolas"/>
                <a:cs typeface="Consolas"/>
              </a:rPr>
              <a:t>oldcol</a:t>
            </a:r>
            <a:r>
              <a:rPr lang="en-US" sz="2000" spc="-5" dirty="0" smtClean="0">
                <a:latin typeface="Consolas"/>
                <a:cs typeface="Consolas"/>
              </a:rPr>
              <a:t>)</a:t>
            </a:r>
            <a:endParaRPr lang="en-US" sz="2000" dirty="0" smtClean="0">
              <a:latin typeface="Consolas"/>
              <a:cs typeface="Consolas"/>
            </a:endParaRPr>
          </a:p>
          <a:p>
            <a:pPr marL="91440" marR="1180465">
              <a:lnSpc>
                <a:spcPct val="150000"/>
              </a:lnSpc>
              <a:spcBef>
                <a:spcPts val="600"/>
              </a:spcBef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157472"/>
          </a:xfrm>
        </p:spPr>
        <p:txBody>
          <a:bodyPr>
            <a:normAutofit/>
          </a:bodyPr>
          <a:lstStyle/>
          <a:p>
            <a:r>
              <a:rPr lang="en-US" dirty="0" smtClean="0"/>
              <a:t>This method is also known as </a:t>
            </a:r>
            <a:r>
              <a:rPr lang="en-US" b="1" dirty="0" smtClean="0"/>
              <a:t>counting number method. </a:t>
            </a:r>
          </a:p>
          <a:p>
            <a:r>
              <a:rPr lang="en-US" dirty="0" smtClean="0"/>
              <a:t>While filling an object, we often need to identify whether particular point is inside the object or outside it. </a:t>
            </a:r>
          </a:p>
          <a:p>
            <a:r>
              <a:rPr lang="en-US" dirty="0" smtClean="0"/>
              <a:t>Odd-Even Rule method is used by which we can identify whether particular point is inside an object or outside.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Inside-outside Test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technique, we will count the edge crossing along the line from any point (</a:t>
            </a:r>
            <a:r>
              <a:rPr lang="en-US" dirty="0" err="1" smtClean="0"/>
              <a:t>x,y</a:t>
            </a:r>
            <a:r>
              <a:rPr lang="en-US" dirty="0" smtClean="0"/>
              <a:t>) . </a:t>
            </a:r>
          </a:p>
          <a:p>
            <a:r>
              <a:rPr lang="en-US" dirty="0" smtClean="0"/>
              <a:t>If the number of interactions is odd, then the point (</a:t>
            </a:r>
            <a:r>
              <a:rPr lang="en-US" dirty="0" err="1" smtClean="0"/>
              <a:t>x,y</a:t>
            </a:r>
            <a:r>
              <a:rPr lang="en-US" dirty="0" smtClean="0"/>
              <a:t>) is an interior point; and if the number of interactions is even, then the point (</a:t>
            </a:r>
            <a:r>
              <a:rPr lang="en-US" dirty="0" err="1" smtClean="0"/>
              <a:t>x,y</a:t>
            </a:r>
            <a:r>
              <a:rPr lang="en-US" dirty="0" smtClean="0"/>
              <a:t>) is an exterior point. The following example depicts this concept.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Odd-Even Rule 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e.g.</a:t>
            </a:r>
            <a:endParaRPr lang="en-US" dirty="0"/>
          </a:p>
        </p:txBody>
      </p:sp>
      <p:sp>
        <p:nvSpPr>
          <p:cNvPr id="7" name="object 6"/>
          <p:cNvSpPr/>
          <p:nvPr/>
        </p:nvSpPr>
        <p:spPr>
          <a:xfrm>
            <a:off x="1600200" y="381000"/>
            <a:ext cx="6867145" cy="32689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5887747" y="1688068"/>
            <a:ext cx="8178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(x, y) 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09600" y="3581400"/>
            <a:ext cx="7543800" cy="2286000"/>
          </a:xfrm>
          <a:prstGeom prst="rect">
            <a:avLst/>
          </a:prstGeom>
        </p:spPr>
        <p:txBody>
          <a:bodyPr vert="horz" rtlCol="0" anchor="ctr">
            <a:normAutofit fontScale="625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>
              <a:spcBef>
                <a:spcPct val="0"/>
              </a:spcBef>
            </a:pPr>
            <a:r>
              <a:rPr lang="en-US" sz="4400" dirty="0" smtClean="0"/>
              <a:t>	From the above figure, we can see that from the point (</a:t>
            </a:r>
            <a:r>
              <a:rPr lang="en-US" sz="4400" dirty="0" err="1" smtClean="0"/>
              <a:t>x,y</a:t>
            </a:r>
            <a:r>
              <a:rPr lang="en-US" sz="4400" dirty="0" smtClean="0"/>
              <a:t>), the number of interactions point on the left side is 5 and on the right side is 3. From both ends, the number of interaction points is odd, so the point is considered within the object. </a:t>
            </a: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8"/>
          <p:cNvSpPr>
            <a:spLocks noGrp="1"/>
          </p:cNvSpPr>
          <p:nvPr>
            <p:ph idx="1"/>
          </p:nvPr>
        </p:nvSpPr>
        <p:spPr>
          <a:xfrm>
            <a:off x="4343400" y="152400"/>
            <a:ext cx="3048000" cy="2286000"/>
          </a:xfrm>
          <a:custGeom>
            <a:avLst/>
            <a:gdLst/>
            <a:ahLst/>
            <a:cxnLst/>
            <a:rect l="l" t="t" r="r" b="b"/>
            <a:pathLst>
              <a:path w="2334895" h="1329054">
                <a:moveTo>
                  <a:pt x="0" y="1328927"/>
                </a:moveTo>
                <a:lnTo>
                  <a:pt x="332231" y="0"/>
                </a:lnTo>
                <a:lnTo>
                  <a:pt x="2002536" y="0"/>
                </a:lnTo>
                <a:lnTo>
                  <a:pt x="2334767" y="1328927"/>
                </a:lnTo>
                <a:lnTo>
                  <a:pt x="0" y="1328927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-95" dirty="0" smtClean="0">
                <a:solidFill>
                  <a:srgbClr val="FF0000"/>
                </a:solidFill>
                <a:latin typeface="Calibri Light"/>
                <a:cs typeface="Calibri Light"/>
              </a:rPr>
              <a:t>POLYGON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6288" y="2819400"/>
            <a:ext cx="7377112" cy="3554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2D7CFCC-AD4F-4675-80B6-90E6B4942DC3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2819400"/>
            <a:ext cx="8229600" cy="11430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en-US" sz="41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Rotating About An Arbitrary Point</a:t>
            </a:r>
            <a:endParaRPr lang="en-US" sz="41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Rotating About An Arbitrary Point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924800" cy="3962400"/>
          </a:xfrm>
        </p:spPr>
        <p:txBody>
          <a:bodyPr/>
          <a:lstStyle/>
          <a:p>
            <a:pPr eaLnBrk="1" hangingPunct="1"/>
            <a:r>
              <a:rPr lang="en-US" smtClean="0"/>
              <a:t>What happens when you apply a rotation transformation to an object that is not at the origin?</a:t>
            </a:r>
          </a:p>
          <a:p>
            <a:pPr eaLnBrk="1" hangingPunct="1"/>
            <a:r>
              <a:rPr lang="en-US" smtClean="0"/>
              <a:t>Solution:</a:t>
            </a:r>
          </a:p>
          <a:p>
            <a:pPr lvl="1" eaLnBrk="1" hangingPunct="1"/>
            <a:r>
              <a:rPr lang="en-US" smtClean="0"/>
              <a:t>Translate the center of rotation to the origin</a:t>
            </a:r>
          </a:p>
          <a:p>
            <a:pPr lvl="1" eaLnBrk="1" hangingPunct="1"/>
            <a:r>
              <a:rPr lang="en-US" smtClean="0"/>
              <a:t>Rotate the object</a:t>
            </a:r>
          </a:p>
          <a:p>
            <a:pPr lvl="1" eaLnBrk="1" hangingPunct="1"/>
            <a:r>
              <a:rPr lang="en-US" smtClean="0"/>
              <a:t>Translate back to the original location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6858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600">
                <a:solidFill>
                  <a:schemeClr val="tx2"/>
                </a:solidFill>
              </a:rPr>
              <a:t>Rotating About An Arbitrary Point</a:t>
            </a:r>
          </a:p>
        </p:txBody>
      </p:sp>
      <p:sp>
        <p:nvSpPr>
          <p:cNvPr id="11267" name="Line 7"/>
          <p:cNvSpPr>
            <a:spLocks noChangeShapeType="1"/>
          </p:cNvSpPr>
          <p:nvPr/>
        </p:nvSpPr>
        <p:spPr bwMode="auto">
          <a:xfrm flipV="1">
            <a:off x="1828800" y="1447800"/>
            <a:ext cx="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68" name="Line 8"/>
          <p:cNvSpPr>
            <a:spLocks noChangeShapeType="1"/>
          </p:cNvSpPr>
          <p:nvPr/>
        </p:nvSpPr>
        <p:spPr bwMode="auto">
          <a:xfrm>
            <a:off x="990600" y="2667000"/>
            <a:ext cx="2133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69" name="Text Box 9"/>
          <p:cNvSpPr txBox="1">
            <a:spLocks noChangeArrowheads="1"/>
          </p:cNvSpPr>
          <p:nvPr/>
        </p:nvSpPr>
        <p:spPr bwMode="auto">
          <a:xfrm>
            <a:off x="2971800" y="2590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11270" name="Text Box 10"/>
          <p:cNvSpPr txBox="1">
            <a:spLocks noChangeArrowheads="1"/>
          </p:cNvSpPr>
          <p:nvPr/>
        </p:nvSpPr>
        <p:spPr bwMode="auto">
          <a:xfrm>
            <a:off x="1447800" y="1371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11271" name="Rectangle 11"/>
          <p:cNvSpPr>
            <a:spLocks noChangeArrowheads="1"/>
          </p:cNvSpPr>
          <p:nvPr/>
        </p:nvSpPr>
        <p:spPr bwMode="auto">
          <a:xfrm>
            <a:off x="2286000" y="1676400"/>
            <a:ext cx="1066800" cy="762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Oval 12"/>
          <p:cNvSpPr>
            <a:spLocks noChangeArrowheads="1"/>
          </p:cNvSpPr>
          <p:nvPr/>
        </p:nvSpPr>
        <p:spPr bwMode="auto">
          <a:xfrm>
            <a:off x="2743200" y="1981200"/>
            <a:ext cx="152400" cy="1524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Oval 13"/>
          <p:cNvSpPr>
            <a:spLocks noChangeArrowheads="1"/>
          </p:cNvSpPr>
          <p:nvPr/>
        </p:nvSpPr>
        <p:spPr bwMode="auto">
          <a:xfrm>
            <a:off x="3276600" y="1600200"/>
            <a:ext cx="152400" cy="1524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Line 14"/>
          <p:cNvSpPr>
            <a:spLocks noChangeShapeType="1"/>
          </p:cNvSpPr>
          <p:nvPr/>
        </p:nvSpPr>
        <p:spPr bwMode="auto">
          <a:xfrm>
            <a:off x="2895600" y="2057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5" name="Line 15"/>
          <p:cNvSpPr>
            <a:spLocks noChangeShapeType="1"/>
          </p:cNvSpPr>
          <p:nvPr/>
        </p:nvSpPr>
        <p:spPr bwMode="auto">
          <a:xfrm>
            <a:off x="3733800" y="2133600"/>
            <a:ext cx="1066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6" name="Line 16"/>
          <p:cNvSpPr>
            <a:spLocks noChangeShapeType="1"/>
          </p:cNvSpPr>
          <p:nvPr/>
        </p:nvSpPr>
        <p:spPr bwMode="auto">
          <a:xfrm flipV="1">
            <a:off x="5943600" y="1447800"/>
            <a:ext cx="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7" name="Line 17"/>
          <p:cNvSpPr>
            <a:spLocks noChangeShapeType="1"/>
          </p:cNvSpPr>
          <p:nvPr/>
        </p:nvSpPr>
        <p:spPr bwMode="auto">
          <a:xfrm>
            <a:off x="5105400" y="2667000"/>
            <a:ext cx="2133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8" name="Text Box 18"/>
          <p:cNvSpPr txBox="1">
            <a:spLocks noChangeArrowheads="1"/>
          </p:cNvSpPr>
          <p:nvPr/>
        </p:nvSpPr>
        <p:spPr bwMode="auto">
          <a:xfrm>
            <a:off x="7086600" y="2590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11279" name="Text Box 19"/>
          <p:cNvSpPr txBox="1">
            <a:spLocks noChangeArrowheads="1"/>
          </p:cNvSpPr>
          <p:nvPr/>
        </p:nvSpPr>
        <p:spPr bwMode="auto">
          <a:xfrm>
            <a:off x="5562600" y="1371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11280" name="Rectangle 20"/>
          <p:cNvSpPr>
            <a:spLocks noChangeArrowheads="1"/>
          </p:cNvSpPr>
          <p:nvPr/>
        </p:nvSpPr>
        <p:spPr bwMode="auto">
          <a:xfrm>
            <a:off x="5410200" y="2286000"/>
            <a:ext cx="1066800" cy="762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Oval 21"/>
          <p:cNvSpPr>
            <a:spLocks noChangeArrowheads="1"/>
          </p:cNvSpPr>
          <p:nvPr/>
        </p:nvSpPr>
        <p:spPr bwMode="auto">
          <a:xfrm>
            <a:off x="5867400" y="2590800"/>
            <a:ext cx="152400" cy="1524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Oval 22"/>
          <p:cNvSpPr>
            <a:spLocks noChangeArrowheads="1"/>
          </p:cNvSpPr>
          <p:nvPr/>
        </p:nvSpPr>
        <p:spPr bwMode="auto">
          <a:xfrm>
            <a:off x="6400800" y="2209800"/>
            <a:ext cx="152400" cy="1524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Line 23"/>
          <p:cNvSpPr>
            <a:spLocks noChangeShapeType="1"/>
          </p:cNvSpPr>
          <p:nvPr/>
        </p:nvSpPr>
        <p:spPr bwMode="auto">
          <a:xfrm>
            <a:off x="6019800" y="26670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84" name="Line 24"/>
          <p:cNvSpPr>
            <a:spLocks noChangeShapeType="1"/>
          </p:cNvSpPr>
          <p:nvPr/>
        </p:nvSpPr>
        <p:spPr bwMode="auto">
          <a:xfrm flipV="1">
            <a:off x="5943600" y="3505200"/>
            <a:ext cx="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85" name="Line 25"/>
          <p:cNvSpPr>
            <a:spLocks noChangeShapeType="1"/>
          </p:cNvSpPr>
          <p:nvPr/>
        </p:nvSpPr>
        <p:spPr bwMode="auto">
          <a:xfrm>
            <a:off x="5029200" y="47244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86" name="Text Box 26"/>
          <p:cNvSpPr txBox="1">
            <a:spLocks noChangeArrowheads="1"/>
          </p:cNvSpPr>
          <p:nvPr/>
        </p:nvSpPr>
        <p:spPr bwMode="auto">
          <a:xfrm>
            <a:off x="7086600" y="4648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11287" name="Text Box 27"/>
          <p:cNvSpPr txBox="1">
            <a:spLocks noChangeArrowheads="1"/>
          </p:cNvSpPr>
          <p:nvPr/>
        </p:nvSpPr>
        <p:spPr bwMode="auto">
          <a:xfrm>
            <a:off x="5562600" y="34290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11288" name="Rectangle 28"/>
          <p:cNvSpPr>
            <a:spLocks noChangeArrowheads="1"/>
          </p:cNvSpPr>
          <p:nvPr/>
        </p:nvSpPr>
        <p:spPr bwMode="auto">
          <a:xfrm rot="-2553939">
            <a:off x="5410200" y="4343400"/>
            <a:ext cx="1066800" cy="762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9" name="Oval 29"/>
          <p:cNvSpPr>
            <a:spLocks noChangeArrowheads="1"/>
          </p:cNvSpPr>
          <p:nvPr/>
        </p:nvSpPr>
        <p:spPr bwMode="auto">
          <a:xfrm rot="-2553939">
            <a:off x="5867400" y="4648200"/>
            <a:ext cx="152400" cy="1524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0" name="Oval 30"/>
          <p:cNvSpPr>
            <a:spLocks noChangeArrowheads="1"/>
          </p:cNvSpPr>
          <p:nvPr/>
        </p:nvSpPr>
        <p:spPr bwMode="auto">
          <a:xfrm rot="-2553939">
            <a:off x="6002338" y="4006850"/>
            <a:ext cx="152400" cy="1524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1" name="Line 31"/>
          <p:cNvSpPr>
            <a:spLocks noChangeShapeType="1"/>
          </p:cNvSpPr>
          <p:nvPr/>
        </p:nvSpPr>
        <p:spPr bwMode="auto">
          <a:xfrm rot="-2553939">
            <a:off x="5938838" y="4519613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92" name="Line 35"/>
          <p:cNvSpPr>
            <a:spLocks noChangeShapeType="1"/>
          </p:cNvSpPr>
          <p:nvPr/>
        </p:nvSpPr>
        <p:spPr bwMode="auto">
          <a:xfrm>
            <a:off x="4876800" y="2895600"/>
            <a:ext cx="0" cy="1219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93" name="Line 43"/>
          <p:cNvSpPr>
            <a:spLocks noChangeShapeType="1"/>
          </p:cNvSpPr>
          <p:nvPr/>
        </p:nvSpPr>
        <p:spPr bwMode="auto">
          <a:xfrm flipV="1">
            <a:off x="1828800" y="3505200"/>
            <a:ext cx="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94" name="Line 44"/>
          <p:cNvSpPr>
            <a:spLocks noChangeShapeType="1"/>
          </p:cNvSpPr>
          <p:nvPr/>
        </p:nvSpPr>
        <p:spPr bwMode="auto">
          <a:xfrm>
            <a:off x="914400" y="47244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95" name="Text Box 45"/>
          <p:cNvSpPr txBox="1">
            <a:spLocks noChangeArrowheads="1"/>
          </p:cNvSpPr>
          <p:nvPr/>
        </p:nvSpPr>
        <p:spPr bwMode="auto">
          <a:xfrm>
            <a:off x="2971800" y="4648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11296" name="Text Box 46"/>
          <p:cNvSpPr txBox="1">
            <a:spLocks noChangeArrowheads="1"/>
          </p:cNvSpPr>
          <p:nvPr/>
        </p:nvSpPr>
        <p:spPr bwMode="auto">
          <a:xfrm>
            <a:off x="1447800" y="34290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11297" name="Rectangle 47"/>
          <p:cNvSpPr>
            <a:spLocks noChangeArrowheads="1"/>
          </p:cNvSpPr>
          <p:nvPr/>
        </p:nvSpPr>
        <p:spPr bwMode="auto">
          <a:xfrm rot="-2553939">
            <a:off x="2286000" y="3810000"/>
            <a:ext cx="1066800" cy="762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Oval 48"/>
          <p:cNvSpPr>
            <a:spLocks noChangeArrowheads="1"/>
          </p:cNvSpPr>
          <p:nvPr/>
        </p:nvSpPr>
        <p:spPr bwMode="auto">
          <a:xfrm rot="-2553939">
            <a:off x="2743200" y="4114800"/>
            <a:ext cx="152400" cy="1524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9" name="Oval 49"/>
          <p:cNvSpPr>
            <a:spLocks noChangeArrowheads="1"/>
          </p:cNvSpPr>
          <p:nvPr/>
        </p:nvSpPr>
        <p:spPr bwMode="auto">
          <a:xfrm rot="-2553939">
            <a:off x="2878138" y="3473450"/>
            <a:ext cx="152400" cy="1524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Line 50"/>
          <p:cNvSpPr>
            <a:spLocks noChangeShapeType="1"/>
          </p:cNvSpPr>
          <p:nvPr/>
        </p:nvSpPr>
        <p:spPr bwMode="auto">
          <a:xfrm rot="-2553939">
            <a:off x="2814638" y="3986213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301" name="Line 51"/>
          <p:cNvSpPr>
            <a:spLocks noChangeShapeType="1"/>
          </p:cNvSpPr>
          <p:nvPr/>
        </p:nvSpPr>
        <p:spPr bwMode="auto">
          <a:xfrm flipH="1">
            <a:off x="3733800" y="4724400"/>
            <a:ext cx="1066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Thank you….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382000" cy="3808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9100"/>
              </a:lnSpc>
              <a:buNone/>
            </a:pPr>
            <a:r>
              <a:rPr lang="en-US" sz="2800" spc="-5" dirty="0" smtClean="0">
                <a:latin typeface="Verdana"/>
                <a:cs typeface="Verdana"/>
              </a:rPr>
              <a:t>		Polygon </a:t>
            </a:r>
            <a:r>
              <a:rPr lang="en-US" sz="2800" spc="-10" dirty="0" smtClean="0">
                <a:latin typeface="Verdana"/>
                <a:cs typeface="Verdana"/>
              </a:rPr>
              <a:t>is </a:t>
            </a:r>
            <a:r>
              <a:rPr lang="en-US" sz="2800" dirty="0" smtClean="0">
                <a:latin typeface="Verdana"/>
                <a:cs typeface="Verdana"/>
              </a:rPr>
              <a:t>an ordered </a:t>
            </a:r>
            <a:r>
              <a:rPr lang="en-US" sz="2800" spc="-5" dirty="0" smtClean="0">
                <a:latin typeface="Verdana"/>
                <a:cs typeface="Verdana"/>
              </a:rPr>
              <a:t>list </a:t>
            </a:r>
            <a:r>
              <a:rPr lang="en-US" sz="2800" dirty="0" smtClean="0">
                <a:latin typeface="Verdana"/>
                <a:cs typeface="Verdana"/>
              </a:rPr>
              <a:t>of </a:t>
            </a:r>
            <a:r>
              <a:rPr lang="en-US" sz="2800" spc="-5" dirty="0" smtClean="0">
                <a:latin typeface="Verdana"/>
                <a:cs typeface="Verdana"/>
              </a:rPr>
              <a:t>vertices as </a:t>
            </a:r>
            <a:r>
              <a:rPr lang="en-US" sz="2800" dirty="0" smtClean="0">
                <a:latin typeface="Verdana"/>
                <a:cs typeface="Verdana"/>
              </a:rPr>
              <a:t>shown </a:t>
            </a:r>
            <a:r>
              <a:rPr lang="en-US" sz="2800" spc="-10" dirty="0" smtClean="0">
                <a:latin typeface="Verdana"/>
                <a:cs typeface="Verdana"/>
              </a:rPr>
              <a:t>in </a:t>
            </a:r>
            <a:r>
              <a:rPr lang="en-US" sz="2800" spc="-5" dirty="0" smtClean="0">
                <a:latin typeface="Verdana"/>
                <a:cs typeface="Verdana"/>
              </a:rPr>
              <a:t>the above figure. </a:t>
            </a:r>
            <a:r>
              <a:rPr lang="en-US" sz="2800" dirty="0" smtClean="0">
                <a:latin typeface="Verdana"/>
                <a:cs typeface="Verdana"/>
              </a:rPr>
              <a:t>For </a:t>
            </a:r>
            <a:r>
              <a:rPr lang="en-US" sz="2800" spc="-5" dirty="0" smtClean="0">
                <a:latin typeface="Verdana"/>
                <a:cs typeface="Verdana"/>
              </a:rPr>
              <a:t>filling  polygons with particular colors, you </a:t>
            </a:r>
            <a:r>
              <a:rPr lang="en-US" sz="2800" dirty="0" smtClean="0">
                <a:latin typeface="Verdana"/>
                <a:cs typeface="Verdana"/>
              </a:rPr>
              <a:t>need to </a:t>
            </a:r>
            <a:r>
              <a:rPr lang="en-US" sz="2800" spc="-5" dirty="0" smtClean="0">
                <a:latin typeface="Verdana"/>
                <a:cs typeface="Verdana"/>
              </a:rPr>
              <a:t>determine the pixels falling </a:t>
            </a:r>
            <a:r>
              <a:rPr lang="en-US" sz="2800" dirty="0" smtClean="0">
                <a:latin typeface="Verdana"/>
                <a:cs typeface="Verdana"/>
              </a:rPr>
              <a:t>on </a:t>
            </a:r>
            <a:r>
              <a:rPr lang="en-US" sz="2800" spc="-5" dirty="0" smtClean="0">
                <a:latin typeface="Verdana"/>
                <a:cs typeface="Verdana"/>
              </a:rPr>
              <a:t>the border of p</a:t>
            </a:r>
            <a:r>
              <a:rPr sz="2800" spc="-5" smtClean="0">
                <a:latin typeface="Verdana"/>
                <a:cs typeface="Verdana"/>
              </a:rPr>
              <a:t>olygon</a:t>
            </a:r>
            <a:r>
              <a:rPr sz="2800" spc="-40" smtClean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and</a:t>
            </a:r>
            <a:r>
              <a:rPr sz="2800" spc="-4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those</a:t>
            </a:r>
            <a:r>
              <a:rPr sz="2800" spc="-40" dirty="0">
                <a:latin typeface="Verdana"/>
                <a:cs typeface="Verdana"/>
              </a:rPr>
              <a:t> </a:t>
            </a:r>
            <a:r>
              <a:rPr sz="2800" spc="-5" dirty="0">
                <a:latin typeface="Verdana"/>
                <a:cs typeface="Verdana"/>
              </a:rPr>
              <a:t>which</a:t>
            </a:r>
            <a:r>
              <a:rPr sz="2800" spc="-4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fall</a:t>
            </a:r>
            <a:r>
              <a:rPr sz="2800" spc="-45" dirty="0">
                <a:latin typeface="Verdana"/>
                <a:cs typeface="Verdana"/>
              </a:rPr>
              <a:t> </a:t>
            </a:r>
            <a:r>
              <a:rPr sz="2800" spc="-5" dirty="0">
                <a:latin typeface="Verdana"/>
                <a:cs typeface="Verdana"/>
              </a:rPr>
              <a:t>inside</a:t>
            </a:r>
            <a:r>
              <a:rPr sz="2800" spc="-4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the</a:t>
            </a:r>
            <a:r>
              <a:rPr sz="2800" spc="-40" dirty="0">
                <a:latin typeface="Verdana"/>
                <a:cs typeface="Verdana"/>
              </a:rPr>
              <a:t> </a:t>
            </a:r>
            <a:r>
              <a:rPr sz="2800" spc="-5" dirty="0">
                <a:latin typeface="Verdana"/>
                <a:cs typeface="Verdana"/>
              </a:rPr>
              <a:t>polygon</a:t>
            </a:r>
            <a:r>
              <a:rPr sz="2800" spc="-5">
                <a:latin typeface="Verdana"/>
                <a:cs typeface="Verdana"/>
              </a:rPr>
              <a:t>.</a:t>
            </a:r>
            <a:r>
              <a:rPr sz="2800" spc="-40">
                <a:latin typeface="Verdana"/>
                <a:cs typeface="Verdana"/>
              </a:rPr>
              <a:t> </a:t>
            </a:r>
            <a:endParaRPr lang="en-US" sz="2800" spc="-40" dirty="0" smtClean="0">
              <a:latin typeface="Verdana"/>
              <a:cs typeface="Verdana"/>
            </a:endParaRPr>
          </a:p>
          <a:p>
            <a:pPr marL="12700" marR="5080" algn="just">
              <a:lnSpc>
                <a:spcPct val="109100"/>
              </a:lnSpc>
              <a:buNone/>
            </a:pPr>
            <a:r>
              <a:rPr lang="en-US" sz="2800" spc="-40" dirty="0" smtClean="0">
                <a:latin typeface="Verdana"/>
                <a:cs typeface="Verdana"/>
              </a:rPr>
              <a:t>		Now</a:t>
            </a:r>
            <a:r>
              <a:rPr sz="2800" smtClean="0">
                <a:latin typeface="Verdana"/>
                <a:cs typeface="Verdana"/>
              </a:rPr>
              <a:t>,</a:t>
            </a:r>
            <a:r>
              <a:rPr sz="2800" spc="-45" smtClean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we</a:t>
            </a:r>
            <a:r>
              <a:rPr sz="2800" spc="-4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will</a:t>
            </a:r>
            <a:r>
              <a:rPr sz="2800" spc="-5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see</a:t>
            </a:r>
            <a:r>
              <a:rPr sz="2800" spc="-3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how  we can </a:t>
            </a:r>
            <a:r>
              <a:rPr sz="2800" spc="-5" dirty="0">
                <a:latin typeface="Verdana"/>
                <a:cs typeface="Verdana"/>
              </a:rPr>
              <a:t>fill polygons </a:t>
            </a:r>
            <a:r>
              <a:rPr sz="2800" dirty="0">
                <a:latin typeface="Verdana"/>
                <a:cs typeface="Verdana"/>
              </a:rPr>
              <a:t>using different</a:t>
            </a:r>
            <a:r>
              <a:rPr sz="2800" spc="-70" dirty="0">
                <a:latin typeface="Verdana"/>
                <a:cs typeface="Verdana"/>
              </a:rPr>
              <a:t> </a:t>
            </a:r>
            <a:r>
              <a:rPr dirty="0">
                <a:latin typeface="Verdana"/>
                <a:cs typeface="Verdana"/>
              </a:rPr>
              <a:t>techniques</a:t>
            </a:r>
            <a:r>
              <a:rPr sz="2800" dirty="0">
                <a:latin typeface="Verdana"/>
                <a:cs typeface="Verdana"/>
              </a:rPr>
              <a:t>.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-95" dirty="0" smtClean="0">
                <a:solidFill>
                  <a:srgbClr val="FF0000"/>
                </a:solidFill>
                <a:latin typeface="Calibri Light"/>
                <a:cs typeface="Calibri Light"/>
              </a:rPr>
              <a:t>POLYGON</a:t>
            </a:r>
            <a:r>
              <a:rPr lang="en-US" spc="-375" dirty="0" smtClean="0">
                <a:solidFill>
                  <a:srgbClr val="FF0000"/>
                </a:solidFill>
                <a:latin typeface="Calibri Light"/>
                <a:cs typeface="Calibri Light"/>
              </a:rPr>
              <a:t> </a:t>
            </a:r>
            <a:r>
              <a:rPr lang="en-US" spc="-85" dirty="0" smtClean="0">
                <a:solidFill>
                  <a:srgbClr val="FF0000"/>
                </a:solidFill>
                <a:latin typeface="Calibri Light"/>
                <a:cs typeface="Calibri Light"/>
              </a:rPr>
              <a:t>FILLING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6"/>
          <p:cNvSpPr txBox="1">
            <a:spLocks noGrp="1"/>
          </p:cNvSpPr>
          <p:nvPr>
            <p:ph idx="1"/>
          </p:nvPr>
        </p:nvSpPr>
        <p:spPr>
          <a:xfrm>
            <a:off x="457200" y="1295400"/>
            <a:ext cx="822960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95" dirty="0">
                <a:latin typeface="Arial"/>
                <a:cs typeface="Arial"/>
              </a:rPr>
              <a:t>Scan</a:t>
            </a:r>
            <a:r>
              <a:rPr sz="2400" b="1" spc="-290" dirty="0">
                <a:latin typeface="Arial"/>
                <a:cs typeface="Arial"/>
              </a:rPr>
              <a:t> </a:t>
            </a:r>
            <a:r>
              <a:rPr sz="2400" b="1" spc="-95" dirty="0">
                <a:latin typeface="Arial"/>
                <a:cs typeface="Arial"/>
              </a:rPr>
              <a:t>Line</a:t>
            </a:r>
            <a:r>
              <a:rPr sz="2400" b="1" spc="-330" dirty="0">
                <a:latin typeface="Arial"/>
                <a:cs typeface="Arial"/>
              </a:rPr>
              <a:t> </a:t>
            </a:r>
            <a:r>
              <a:rPr sz="2400" b="1" spc="-120" dirty="0">
                <a:latin typeface="Arial"/>
                <a:cs typeface="Arial"/>
              </a:rPr>
              <a:t>Algorithm</a:t>
            </a:r>
            <a:endParaRPr sz="240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-95" dirty="0" smtClean="0">
                <a:solidFill>
                  <a:srgbClr val="FF0000"/>
                </a:solidFill>
                <a:latin typeface="Calibri Light"/>
                <a:cs typeface="Calibri Light"/>
              </a:rPr>
              <a:t>POLYGON</a:t>
            </a:r>
            <a:r>
              <a:rPr lang="en-US" spc="-375" dirty="0" smtClean="0">
                <a:solidFill>
                  <a:srgbClr val="FF0000"/>
                </a:solidFill>
                <a:latin typeface="Calibri Light"/>
                <a:cs typeface="Calibri Light"/>
              </a:rPr>
              <a:t> </a:t>
            </a:r>
            <a:r>
              <a:rPr lang="en-US" spc="-85" dirty="0" smtClean="0">
                <a:solidFill>
                  <a:srgbClr val="FF0000"/>
                </a:solidFill>
                <a:latin typeface="Calibri Light"/>
                <a:cs typeface="Calibri Light"/>
              </a:rPr>
              <a:t>FILLING</a:t>
            </a:r>
            <a:endParaRPr lang="en-US" dirty="0"/>
          </a:p>
        </p:txBody>
      </p:sp>
      <p:sp>
        <p:nvSpPr>
          <p:cNvPr id="5" name="object 8"/>
          <p:cNvSpPr txBox="1"/>
          <p:nvPr/>
        </p:nvSpPr>
        <p:spPr>
          <a:xfrm>
            <a:off x="457200" y="1905000"/>
            <a:ext cx="8382000" cy="15596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8200"/>
              </a:lnSpc>
            </a:pPr>
            <a:r>
              <a:rPr sz="2400" spc="-5" dirty="0">
                <a:latin typeface="Verdana"/>
                <a:cs typeface="Verdana"/>
              </a:rPr>
              <a:t>This algorithm works </a:t>
            </a:r>
            <a:r>
              <a:rPr sz="2400" dirty="0">
                <a:latin typeface="Verdana"/>
                <a:cs typeface="Verdana"/>
              </a:rPr>
              <a:t>by </a:t>
            </a:r>
            <a:r>
              <a:rPr sz="2400" spc="-5" dirty="0">
                <a:latin typeface="Verdana"/>
                <a:cs typeface="Verdana"/>
              </a:rPr>
              <a:t>intersecting </a:t>
            </a:r>
            <a:r>
              <a:rPr sz="2400" dirty="0">
                <a:latin typeface="Verdana"/>
                <a:cs typeface="Verdana"/>
              </a:rPr>
              <a:t>scanline </a:t>
            </a:r>
            <a:r>
              <a:rPr sz="2400" spc="-5" dirty="0">
                <a:latin typeface="Verdana"/>
                <a:cs typeface="Verdana"/>
              </a:rPr>
              <a:t>with polygon </a:t>
            </a:r>
            <a:r>
              <a:rPr sz="2400" dirty="0">
                <a:latin typeface="Verdana"/>
                <a:cs typeface="Verdana"/>
              </a:rPr>
              <a:t>edges and </a:t>
            </a:r>
            <a:r>
              <a:rPr sz="2400" spc="-5" dirty="0">
                <a:latin typeface="Verdana"/>
                <a:cs typeface="Verdana"/>
              </a:rPr>
              <a:t>fills the </a:t>
            </a:r>
            <a:r>
              <a:rPr sz="2400" dirty="0">
                <a:latin typeface="Verdana"/>
                <a:cs typeface="Verdana"/>
              </a:rPr>
              <a:t>polygon  between </a:t>
            </a:r>
            <a:r>
              <a:rPr sz="2400" spc="-5" dirty="0">
                <a:latin typeface="Verdana"/>
                <a:cs typeface="Verdana"/>
              </a:rPr>
              <a:t>pairs </a:t>
            </a:r>
            <a:r>
              <a:rPr sz="2400" dirty="0">
                <a:latin typeface="Verdana"/>
                <a:cs typeface="Verdana"/>
              </a:rPr>
              <a:t>of </a:t>
            </a:r>
            <a:r>
              <a:rPr sz="2400" spc="-5" dirty="0">
                <a:latin typeface="Verdana"/>
                <a:cs typeface="Verdana"/>
              </a:rPr>
              <a:t>intersections. </a:t>
            </a:r>
            <a:r>
              <a:rPr sz="2400" dirty="0">
                <a:latin typeface="Verdana"/>
                <a:cs typeface="Verdana"/>
              </a:rPr>
              <a:t>The </a:t>
            </a:r>
            <a:r>
              <a:rPr sz="2400" spc="-5" dirty="0">
                <a:latin typeface="Verdana"/>
                <a:cs typeface="Verdana"/>
              </a:rPr>
              <a:t>following </a:t>
            </a:r>
            <a:r>
              <a:rPr sz="2400" dirty="0">
                <a:latin typeface="Verdana"/>
                <a:cs typeface="Verdana"/>
              </a:rPr>
              <a:t>steps </a:t>
            </a:r>
            <a:r>
              <a:rPr sz="2400" spc="-5" dirty="0">
                <a:latin typeface="Verdana"/>
                <a:cs typeface="Verdana"/>
              </a:rPr>
              <a:t>depict </a:t>
            </a:r>
            <a:r>
              <a:rPr sz="2400" dirty="0">
                <a:latin typeface="Verdana"/>
                <a:cs typeface="Verdana"/>
              </a:rPr>
              <a:t>how this </a:t>
            </a:r>
            <a:r>
              <a:rPr sz="2400" spc="-5" dirty="0">
                <a:latin typeface="Verdana"/>
                <a:cs typeface="Verdana"/>
              </a:rPr>
              <a:t>algorithm</a:t>
            </a:r>
            <a:r>
              <a:rPr sz="2400" spc="65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works</a:t>
            </a:r>
            <a:r>
              <a:rPr sz="2400" spc="-5" smtClean="0"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6" name="object 10"/>
          <p:cNvSpPr/>
          <p:nvPr/>
        </p:nvSpPr>
        <p:spPr>
          <a:xfrm>
            <a:off x="2281554" y="3581400"/>
            <a:ext cx="5033646" cy="304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200"/>
          </a:p>
        </p:txBody>
      </p:sp>
      <p:sp>
        <p:nvSpPr>
          <p:cNvPr id="9" name="object 17"/>
          <p:cNvSpPr txBox="1"/>
          <p:nvPr/>
        </p:nvSpPr>
        <p:spPr>
          <a:xfrm>
            <a:off x="2057400" y="4038600"/>
            <a:ext cx="118681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5" dirty="0">
                <a:latin typeface="Verdana"/>
                <a:cs typeface="Verdana"/>
              </a:rPr>
              <a:t>ScanLine</a:t>
            </a:r>
            <a:endParaRPr sz="1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9"/>
          <p:cNvSpPr txBox="1">
            <a:spLocks noGrp="1"/>
          </p:cNvSpPr>
          <p:nvPr>
            <p:ph idx="1"/>
          </p:nvPr>
        </p:nvSpPr>
        <p:spPr>
          <a:xfrm>
            <a:off x="152400" y="304800"/>
            <a:ext cx="8534400" cy="53261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8600"/>
              </a:lnSpc>
            </a:pPr>
            <a:endParaRPr lang="en-US" sz="2400" b="1" dirty="0" smtClean="0">
              <a:latin typeface="Verdana"/>
              <a:cs typeface="Verdana"/>
            </a:endParaRPr>
          </a:p>
          <a:p>
            <a:pPr marL="12700" marR="5080" algn="just">
              <a:lnSpc>
                <a:spcPct val="108600"/>
              </a:lnSpc>
            </a:pPr>
            <a:r>
              <a:rPr lang="en-US" sz="2400" b="1" dirty="0" smtClean="0">
                <a:latin typeface="Verdana"/>
                <a:cs typeface="Verdana"/>
              </a:rPr>
              <a:t>Step </a:t>
            </a:r>
            <a:r>
              <a:rPr lang="en-US" sz="2400" b="1" spc="-5" dirty="0" smtClean="0">
                <a:latin typeface="Verdana"/>
                <a:cs typeface="Verdana"/>
              </a:rPr>
              <a:t>1</a:t>
            </a:r>
            <a:r>
              <a:rPr lang="en-US" sz="2400" spc="-5" dirty="0" smtClean="0">
                <a:latin typeface="Verdana"/>
                <a:cs typeface="Verdana"/>
              </a:rPr>
              <a:t>: Find </a:t>
            </a:r>
            <a:r>
              <a:rPr lang="en-US" sz="2400" dirty="0" smtClean="0">
                <a:latin typeface="Verdana"/>
                <a:cs typeface="Verdana"/>
              </a:rPr>
              <a:t>out </a:t>
            </a:r>
            <a:r>
              <a:rPr lang="en-US" sz="2400" spc="-5" dirty="0" smtClean="0">
                <a:latin typeface="Verdana"/>
                <a:cs typeface="Verdana"/>
              </a:rPr>
              <a:t>the </a:t>
            </a:r>
            <a:r>
              <a:rPr lang="en-US" sz="2400" spc="-5" dirty="0" err="1" smtClean="0">
                <a:latin typeface="Verdana"/>
                <a:cs typeface="Verdana"/>
              </a:rPr>
              <a:t>Ymin</a:t>
            </a:r>
            <a:r>
              <a:rPr lang="en-US" sz="2400" spc="-5" dirty="0" smtClean="0">
                <a:latin typeface="Verdana"/>
                <a:cs typeface="Verdana"/>
              </a:rPr>
              <a:t> </a:t>
            </a:r>
            <a:r>
              <a:rPr lang="en-US" sz="2400" dirty="0" smtClean="0">
                <a:latin typeface="Verdana"/>
                <a:cs typeface="Verdana"/>
              </a:rPr>
              <a:t>and </a:t>
            </a:r>
            <a:r>
              <a:rPr lang="en-US" sz="2400" spc="-5" dirty="0" err="1" smtClean="0">
                <a:latin typeface="Verdana"/>
                <a:cs typeface="Verdana"/>
              </a:rPr>
              <a:t>Ymax</a:t>
            </a:r>
            <a:r>
              <a:rPr lang="en-US" sz="2400" spc="-5" dirty="0" smtClean="0">
                <a:latin typeface="Verdana"/>
                <a:cs typeface="Verdana"/>
              </a:rPr>
              <a:t> from the given</a:t>
            </a:r>
            <a:r>
              <a:rPr lang="en-US" sz="2400" spc="30" dirty="0" smtClean="0">
                <a:latin typeface="Verdana"/>
                <a:cs typeface="Verdana"/>
              </a:rPr>
              <a:t> </a:t>
            </a:r>
            <a:r>
              <a:rPr lang="en-US" sz="2400" spc="-5" dirty="0" smtClean="0">
                <a:latin typeface="Verdana"/>
                <a:cs typeface="Verdana"/>
              </a:rPr>
              <a:t>polygon.</a:t>
            </a:r>
            <a:endParaRPr lang="en-US" sz="2400" dirty="0" smtClean="0">
              <a:latin typeface="Verdana"/>
              <a:cs typeface="Verdana"/>
            </a:endParaRPr>
          </a:p>
          <a:p>
            <a:pPr marL="12700" marR="5080" algn="just">
              <a:lnSpc>
                <a:spcPct val="108600"/>
              </a:lnSpc>
            </a:pPr>
            <a:r>
              <a:rPr sz="2400" b="1" smtClean="0">
                <a:latin typeface="Verdana"/>
                <a:cs typeface="Verdana"/>
              </a:rPr>
              <a:t>Step </a:t>
            </a:r>
            <a:r>
              <a:rPr sz="2400" b="1" spc="-5" dirty="0">
                <a:latin typeface="Verdana"/>
                <a:cs typeface="Verdana"/>
              </a:rPr>
              <a:t>2</a:t>
            </a:r>
            <a:r>
              <a:rPr sz="2400" spc="-5" dirty="0">
                <a:latin typeface="Verdana"/>
                <a:cs typeface="Verdana"/>
              </a:rPr>
              <a:t>: ScanLine </a:t>
            </a:r>
            <a:r>
              <a:rPr sz="2400" dirty="0">
                <a:latin typeface="Verdana"/>
                <a:cs typeface="Verdana"/>
              </a:rPr>
              <a:t>intersects </a:t>
            </a:r>
            <a:r>
              <a:rPr sz="2400" spc="-5" dirty="0">
                <a:latin typeface="Verdana"/>
                <a:cs typeface="Verdana"/>
              </a:rPr>
              <a:t>with </a:t>
            </a:r>
            <a:r>
              <a:rPr sz="2400" dirty="0">
                <a:latin typeface="Verdana"/>
                <a:cs typeface="Verdana"/>
              </a:rPr>
              <a:t>each edge of </a:t>
            </a:r>
            <a:r>
              <a:rPr sz="2400" spc="-5" dirty="0">
                <a:latin typeface="Verdana"/>
                <a:cs typeface="Verdana"/>
              </a:rPr>
              <a:t>the polygon from Ymin </a:t>
            </a:r>
            <a:r>
              <a:rPr sz="2400" dirty="0">
                <a:latin typeface="Verdana"/>
                <a:cs typeface="Verdana"/>
              </a:rPr>
              <a:t>to </a:t>
            </a:r>
            <a:r>
              <a:rPr sz="2400" spc="-5" dirty="0">
                <a:latin typeface="Verdana"/>
                <a:cs typeface="Verdana"/>
              </a:rPr>
              <a:t>Ymax. Name  </a:t>
            </a:r>
            <a:r>
              <a:rPr sz="2400" dirty="0">
                <a:latin typeface="Verdana"/>
                <a:cs typeface="Verdana"/>
              </a:rPr>
              <a:t>each</a:t>
            </a:r>
            <a:r>
              <a:rPr sz="2400" spc="-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intersection</a:t>
            </a:r>
            <a:r>
              <a:rPr sz="2400" spc="-3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point</a:t>
            </a:r>
            <a:r>
              <a:rPr sz="2400" spc="-4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of</a:t>
            </a:r>
            <a:r>
              <a:rPr sz="2400" spc="-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the</a:t>
            </a:r>
            <a:r>
              <a:rPr sz="2400" spc="-3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polygon.</a:t>
            </a:r>
            <a:r>
              <a:rPr sz="2400" spc="-4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As</a:t>
            </a:r>
            <a:r>
              <a:rPr sz="2400" spc="-3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per</a:t>
            </a:r>
            <a:r>
              <a:rPr sz="2400" spc="-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the</a:t>
            </a:r>
            <a:r>
              <a:rPr sz="2400" spc="-3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figure</a:t>
            </a:r>
            <a:r>
              <a:rPr sz="2400" spc="-3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shown</a:t>
            </a:r>
            <a:r>
              <a:rPr sz="2400" spc="-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above,</a:t>
            </a:r>
            <a:r>
              <a:rPr sz="2400" spc="-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they</a:t>
            </a:r>
            <a:r>
              <a:rPr sz="2400" spc="-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are</a:t>
            </a:r>
            <a:r>
              <a:rPr sz="2400" spc="-3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named  as p0, </a:t>
            </a:r>
            <a:r>
              <a:rPr sz="2400" dirty="0">
                <a:latin typeface="Verdana"/>
                <a:cs typeface="Verdana"/>
              </a:rPr>
              <a:t>p1, p2,</a:t>
            </a:r>
            <a:r>
              <a:rPr sz="2400" spc="-100" dirty="0">
                <a:latin typeface="Verdana"/>
                <a:cs typeface="Verdana"/>
              </a:rPr>
              <a:t> </a:t>
            </a:r>
            <a:r>
              <a:rPr sz="2400">
                <a:latin typeface="Verdana"/>
                <a:cs typeface="Verdana"/>
              </a:rPr>
              <a:t>p3</a:t>
            </a:r>
            <a:r>
              <a:rPr sz="2400" smtClean="0">
                <a:latin typeface="Verdana"/>
                <a:cs typeface="Verdana"/>
              </a:rPr>
              <a:t>.</a:t>
            </a:r>
            <a:endParaRPr lang="en-US" sz="2400" dirty="0" smtClean="0">
              <a:latin typeface="Verdana"/>
              <a:cs typeface="Verdana"/>
            </a:endParaRPr>
          </a:p>
          <a:p>
            <a:pPr marL="12700" marR="5080" algn="just">
              <a:lnSpc>
                <a:spcPct val="108200"/>
              </a:lnSpc>
            </a:pPr>
            <a:r>
              <a:rPr lang="en-US" sz="2400" b="1" dirty="0" smtClean="0">
                <a:latin typeface="Verdana"/>
                <a:cs typeface="Verdana"/>
              </a:rPr>
              <a:t>Step</a:t>
            </a:r>
            <a:r>
              <a:rPr lang="en-US" sz="2400" b="1" spc="-50" dirty="0" smtClean="0">
                <a:latin typeface="Verdana"/>
                <a:cs typeface="Verdana"/>
              </a:rPr>
              <a:t> </a:t>
            </a:r>
            <a:r>
              <a:rPr lang="en-US" sz="2400" b="1" spc="-5" dirty="0" smtClean="0">
                <a:latin typeface="Verdana"/>
                <a:cs typeface="Verdana"/>
              </a:rPr>
              <a:t>3</a:t>
            </a:r>
            <a:r>
              <a:rPr lang="en-US" sz="2400" spc="-5" dirty="0" smtClean="0">
                <a:latin typeface="Verdana"/>
                <a:cs typeface="Verdana"/>
              </a:rPr>
              <a:t>:</a:t>
            </a:r>
            <a:r>
              <a:rPr lang="en-US" sz="2400" spc="-45" dirty="0" smtClean="0">
                <a:latin typeface="Verdana"/>
                <a:cs typeface="Verdana"/>
              </a:rPr>
              <a:t> </a:t>
            </a:r>
            <a:r>
              <a:rPr lang="en-US" sz="2400" dirty="0" smtClean="0">
                <a:latin typeface="Verdana"/>
                <a:cs typeface="Verdana"/>
              </a:rPr>
              <a:t>Sort</a:t>
            </a:r>
            <a:r>
              <a:rPr lang="en-US" sz="2400" spc="-50" dirty="0" smtClean="0">
                <a:latin typeface="Verdana"/>
                <a:cs typeface="Verdana"/>
              </a:rPr>
              <a:t> </a:t>
            </a:r>
            <a:r>
              <a:rPr lang="en-US" sz="2400" spc="-5" dirty="0" smtClean="0">
                <a:latin typeface="Verdana"/>
                <a:cs typeface="Verdana"/>
              </a:rPr>
              <a:t>the</a:t>
            </a:r>
            <a:r>
              <a:rPr lang="en-US" sz="2400" spc="-45" dirty="0" smtClean="0">
                <a:latin typeface="Verdana"/>
                <a:cs typeface="Verdana"/>
              </a:rPr>
              <a:t> </a:t>
            </a:r>
            <a:r>
              <a:rPr lang="en-US" sz="2400" spc="-5" dirty="0" smtClean="0">
                <a:latin typeface="Verdana"/>
                <a:cs typeface="Verdana"/>
              </a:rPr>
              <a:t>intersection</a:t>
            </a:r>
            <a:r>
              <a:rPr lang="en-US" sz="2400" spc="-50" dirty="0" smtClean="0">
                <a:latin typeface="Verdana"/>
                <a:cs typeface="Verdana"/>
              </a:rPr>
              <a:t> </a:t>
            </a:r>
            <a:r>
              <a:rPr lang="en-US" sz="2400" spc="-5" dirty="0" smtClean="0">
                <a:latin typeface="Verdana"/>
                <a:cs typeface="Verdana"/>
              </a:rPr>
              <a:t>point</a:t>
            </a:r>
            <a:r>
              <a:rPr lang="en-US" sz="2400" spc="-40" dirty="0" smtClean="0">
                <a:latin typeface="Verdana"/>
                <a:cs typeface="Verdana"/>
              </a:rPr>
              <a:t> </a:t>
            </a:r>
            <a:r>
              <a:rPr lang="en-US" sz="2400" spc="-10" dirty="0" smtClean="0">
                <a:latin typeface="Verdana"/>
                <a:cs typeface="Verdana"/>
              </a:rPr>
              <a:t>in</a:t>
            </a:r>
            <a:r>
              <a:rPr lang="en-US" sz="2400" spc="-50" dirty="0" smtClean="0">
                <a:latin typeface="Verdana"/>
                <a:cs typeface="Verdana"/>
              </a:rPr>
              <a:t> </a:t>
            </a:r>
            <a:r>
              <a:rPr lang="en-US" sz="2400" spc="-5" dirty="0" smtClean="0">
                <a:latin typeface="Verdana"/>
                <a:cs typeface="Verdana"/>
              </a:rPr>
              <a:t>the</a:t>
            </a:r>
            <a:r>
              <a:rPr lang="en-US" sz="2400" spc="-35" dirty="0" smtClean="0">
                <a:latin typeface="Verdana"/>
                <a:cs typeface="Verdana"/>
              </a:rPr>
              <a:t> </a:t>
            </a:r>
            <a:r>
              <a:rPr lang="en-US" sz="2400" spc="-5" dirty="0" smtClean="0">
                <a:latin typeface="Verdana"/>
                <a:cs typeface="Verdana"/>
              </a:rPr>
              <a:t>increasing</a:t>
            </a:r>
            <a:r>
              <a:rPr lang="en-US" sz="2400" spc="-55" dirty="0" smtClean="0">
                <a:latin typeface="Verdana"/>
                <a:cs typeface="Verdana"/>
              </a:rPr>
              <a:t> </a:t>
            </a:r>
            <a:r>
              <a:rPr lang="en-US" sz="2400" dirty="0" smtClean="0">
                <a:latin typeface="Verdana"/>
                <a:cs typeface="Verdana"/>
              </a:rPr>
              <a:t>order</a:t>
            </a:r>
            <a:r>
              <a:rPr lang="en-US" sz="2400" spc="-50" dirty="0" smtClean="0">
                <a:latin typeface="Verdana"/>
                <a:cs typeface="Verdana"/>
              </a:rPr>
              <a:t> </a:t>
            </a:r>
            <a:r>
              <a:rPr lang="en-US" sz="2400" dirty="0" smtClean="0">
                <a:latin typeface="Verdana"/>
                <a:cs typeface="Verdana"/>
              </a:rPr>
              <a:t>of</a:t>
            </a:r>
            <a:r>
              <a:rPr lang="en-US" sz="2400" spc="-50" dirty="0" smtClean="0">
                <a:latin typeface="Verdana"/>
                <a:cs typeface="Verdana"/>
              </a:rPr>
              <a:t> </a:t>
            </a:r>
            <a:r>
              <a:rPr lang="en-US" sz="2400" dirty="0" smtClean="0">
                <a:latin typeface="Verdana"/>
                <a:cs typeface="Verdana"/>
              </a:rPr>
              <a:t>X</a:t>
            </a:r>
            <a:r>
              <a:rPr lang="en-US" sz="2400" spc="-50" dirty="0" smtClean="0">
                <a:latin typeface="Verdana"/>
                <a:cs typeface="Verdana"/>
              </a:rPr>
              <a:t> </a:t>
            </a:r>
            <a:r>
              <a:rPr lang="en-US" sz="2400" spc="-5" dirty="0" smtClean="0">
                <a:latin typeface="Verdana"/>
                <a:cs typeface="Verdana"/>
              </a:rPr>
              <a:t>coordinate</a:t>
            </a:r>
            <a:r>
              <a:rPr lang="en-US" sz="2400" spc="-35" dirty="0" smtClean="0">
                <a:latin typeface="Verdana"/>
                <a:cs typeface="Verdana"/>
              </a:rPr>
              <a:t> </a:t>
            </a:r>
            <a:r>
              <a:rPr lang="en-US" sz="2400" spc="-5" dirty="0" smtClean="0">
                <a:latin typeface="Verdana"/>
                <a:cs typeface="Verdana"/>
              </a:rPr>
              <a:t>i.e.</a:t>
            </a:r>
            <a:r>
              <a:rPr lang="en-US" sz="2400" spc="-50" dirty="0" smtClean="0">
                <a:latin typeface="Verdana"/>
                <a:cs typeface="Verdana"/>
              </a:rPr>
              <a:t> </a:t>
            </a:r>
            <a:r>
              <a:rPr lang="en-US" sz="2400" spc="-5" dirty="0" smtClean="0">
                <a:latin typeface="Verdana"/>
                <a:cs typeface="Verdana"/>
              </a:rPr>
              <a:t>(p0,</a:t>
            </a:r>
            <a:r>
              <a:rPr lang="en-US" sz="2400" spc="-50" dirty="0" smtClean="0">
                <a:latin typeface="Verdana"/>
                <a:cs typeface="Verdana"/>
              </a:rPr>
              <a:t> </a:t>
            </a:r>
            <a:r>
              <a:rPr lang="en-US" sz="2400" spc="-5" dirty="0" smtClean="0">
                <a:latin typeface="Verdana"/>
                <a:cs typeface="Verdana"/>
              </a:rPr>
              <a:t>p1),  (p1, p2), </a:t>
            </a:r>
            <a:r>
              <a:rPr lang="en-US" sz="2400" dirty="0" smtClean="0">
                <a:latin typeface="Verdana"/>
                <a:cs typeface="Verdana"/>
              </a:rPr>
              <a:t>and </a:t>
            </a:r>
            <a:r>
              <a:rPr lang="en-US" sz="2400" spc="-5" dirty="0" smtClean="0">
                <a:latin typeface="Verdana"/>
                <a:cs typeface="Verdana"/>
              </a:rPr>
              <a:t>(p2,</a:t>
            </a:r>
            <a:r>
              <a:rPr lang="en-US" sz="2400" spc="-85" dirty="0" smtClean="0">
                <a:latin typeface="Verdana"/>
                <a:cs typeface="Verdana"/>
              </a:rPr>
              <a:t> </a:t>
            </a:r>
            <a:r>
              <a:rPr lang="en-US" sz="2400" dirty="0" smtClean="0">
                <a:latin typeface="Verdana"/>
                <a:cs typeface="Verdana"/>
              </a:rPr>
              <a:t>p3).</a:t>
            </a:r>
          </a:p>
          <a:p>
            <a:pPr marL="12700" marR="8890" algn="just">
              <a:lnSpc>
                <a:spcPct val="108200"/>
              </a:lnSpc>
            </a:pPr>
            <a:r>
              <a:rPr lang="en-US" sz="2400" b="1" dirty="0" smtClean="0">
                <a:latin typeface="Verdana"/>
                <a:cs typeface="Verdana"/>
              </a:rPr>
              <a:t>Step </a:t>
            </a:r>
            <a:r>
              <a:rPr lang="en-US" sz="2400" b="1" spc="-5" dirty="0" smtClean="0">
                <a:latin typeface="Verdana"/>
                <a:cs typeface="Verdana"/>
              </a:rPr>
              <a:t>4</a:t>
            </a:r>
            <a:r>
              <a:rPr lang="en-US" sz="2400" spc="-5" dirty="0" smtClean="0">
                <a:latin typeface="Verdana"/>
                <a:cs typeface="Verdana"/>
              </a:rPr>
              <a:t>: </a:t>
            </a:r>
            <a:r>
              <a:rPr lang="en-US" sz="2400" dirty="0" smtClean="0">
                <a:latin typeface="Verdana"/>
                <a:cs typeface="Verdana"/>
              </a:rPr>
              <a:t>Fill </a:t>
            </a:r>
            <a:r>
              <a:rPr lang="en-US" sz="2400" spc="-5" dirty="0" smtClean="0">
                <a:latin typeface="Verdana"/>
                <a:cs typeface="Verdana"/>
              </a:rPr>
              <a:t>all </a:t>
            </a:r>
            <a:r>
              <a:rPr lang="en-US" sz="2400" dirty="0" smtClean="0">
                <a:latin typeface="Verdana"/>
                <a:cs typeface="Verdana"/>
              </a:rPr>
              <a:t>those </a:t>
            </a:r>
            <a:r>
              <a:rPr lang="en-US" sz="2400" spc="-5" dirty="0" smtClean="0">
                <a:latin typeface="Verdana"/>
                <a:cs typeface="Verdana"/>
              </a:rPr>
              <a:t>pair </a:t>
            </a:r>
            <a:r>
              <a:rPr lang="en-US" sz="2400" dirty="0" smtClean="0">
                <a:latin typeface="Verdana"/>
                <a:cs typeface="Verdana"/>
              </a:rPr>
              <a:t>of coordinates </a:t>
            </a:r>
            <a:r>
              <a:rPr lang="en-US" sz="2400" spc="-5" dirty="0" smtClean="0">
                <a:latin typeface="Verdana"/>
                <a:cs typeface="Verdana"/>
              </a:rPr>
              <a:t>that are inside </a:t>
            </a:r>
            <a:r>
              <a:rPr lang="en-US" sz="2400" dirty="0" smtClean="0">
                <a:latin typeface="Verdana"/>
                <a:cs typeface="Verdana"/>
              </a:rPr>
              <a:t>polygons and </a:t>
            </a:r>
            <a:r>
              <a:rPr lang="en-US" sz="2400" spc="-5" dirty="0" smtClean="0">
                <a:latin typeface="Verdana"/>
                <a:cs typeface="Verdana"/>
              </a:rPr>
              <a:t>ignore the  alternate</a:t>
            </a:r>
            <a:r>
              <a:rPr lang="en-US" sz="2400" spc="-80" dirty="0" smtClean="0">
                <a:latin typeface="Verdana"/>
                <a:cs typeface="Verdana"/>
              </a:rPr>
              <a:t> </a:t>
            </a:r>
            <a:r>
              <a:rPr lang="en-US" sz="2400" dirty="0" smtClean="0">
                <a:latin typeface="Verdana"/>
                <a:cs typeface="Verdana"/>
              </a:rPr>
              <a:t>pairs.</a:t>
            </a:r>
          </a:p>
          <a:p>
            <a:pPr marL="12700" marR="5080" algn="just">
              <a:lnSpc>
                <a:spcPct val="108600"/>
              </a:lnSpc>
            </a:pPr>
            <a:endParaRPr sz="11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pc="-5" dirty="0" smtClean="0">
                <a:latin typeface="Verdana"/>
                <a:cs typeface="Verdana"/>
              </a:rPr>
              <a:t>Sometimes </a:t>
            </a:r>
            <a:r>
              <a:rPr lang="en-US" dirty="0" smtClean="0">
                <a:latin typeface="Verdana"/>
                <a:cs typeface="Verdana"/>
              </a:rPr>
              <a:t>we </a:t>
            </a:r>
            <a:r>
              <a:rPr lang="en-US" spc="-5" dirty="0" smtClean="0">
                <a:latin typeface="Verdana"/>
                <a:cs typeface="Verdana"/>
              </a:rPr>
              <a:t>want </a:t>
            </a:r>
            <a:r>
              <a:rPr lang="en-US" dirty="0" smtClean="0">
                <a:latin typeface="Verdana"/>
                <a:cs typeface="Verdana"/>
              </a:rPr>
              <a:t>to </a:t>
            </a:r>
            <a:r>
              <a:rPr lang="en-US" spc="-10" dirty="0" smtClean="0">
                <a:latin typeface="Verdana"/>
                <a:cs typeface="Verdana"/>
              </a:rPr>
              <a:t>fill </a:t>
            </a:r>
            <a:r>
              <a:rPr lang="en-US" spc="-5" dirty="0" smtClean="0">
                <a:latin typeface="Verdana"/>
                <a:cs typeface="Verdana"/>
              </a:rPr>
              <a:t>the area of polygon </a:t>
            </a:r>
            <a:r>
              <a:rPr lang="en-US" dirty="0" smtClean="0">
                <a:latin typeface="Verdana"/>
                <a:cs typeface="Verdana"/>
              </a:rPr>
              <a:t>and </a:t>
            </a:r>
            <a:r>
              <a:rPr lang="en-US" spc="-5" dirty="0" smtClean="0">
                <a:latin typeface="Verdana"/>
                <a:cs typeface="Verdana"/>
              </a:rPr>
              <a:t>its boundary  with </a:t>
            </a:r>
            <a:r>
              <a:rPr lang="en-US" dirty="0" smtClean="0">
                <a:latin typeface="Verdana"/>
                <a:cs typeface="Verdana"/>
              </a:rPr>
              <a:t>different colors. </a:t>
            </a:r>
          </a:p>
          <a:p>
            <a:r>
              <a:rPr lang="en-US" spc="-10" dirty="0" smtClean="0">
                <a:latin typeface="Verdana"/>
                <a:cs typeface="Verdana"/>
              </a:rPr>
              <a:t>it </a:t>
            </a:r>
            <a:r>
              <a:rPr lang="en-US" spc="-5" dirty="0" smtClean="0">
                <a:latin typeface="Verdana"/>
                <a:cs typeface="Verdana"/>
              </a:rPr>
              <a:t>relies </a:t>
            </a:r>
            <a:r>
              <a:rPr lang="en-US" dirty="0" smtClean="0">
                <a:latin typeface="Verdana"/>
                <a:cs typeface="Verdana"/>
              </a:rPr>
              <a:t>on </a:t>
            </a:r>
            <a:r>
              <a:rPr lang="en-US" spc="-5" dirty="0" smtClean="0">
                <a:latin typeface="Verdana"/>
                <a:cs typeface="Verdana"/>
              </a:rPr>
              <a:t>the fill </a:t>
            </a:r>
            <a:r>
              <a:rPr lang="en-US" dirty="0" smtClean="0">
                <a:latin typeface="Verdana"/>
                <a:cs typeface="Verdana"/>
              </a:rPr>
              <a:t>color. In other  </a:t>
            </a:r>
            <a:r>
              <a:rPr lang="en-US" spc="-5" dirty="0" smtClean="0">
                <a:latin typeface="Verdana"/>
                <a:cs typeface="Verdana"/>
              </a:rPr>
              <a:t>words,</a:t>
            </a:r>
            <a:r>
              <a:rPr lang="en-US" spc="-75" dirty="0" smtClean="0">
                <a:latin typeface="Verdana"/>
                <a:cs typeface="Verdana"/>
              </a:rPr>
              <a:t> </a:t>
            </a:r>
            <a:r>
              <a:rPr lang="en-US" spc="-10" dirty="0" smtClean="0">
                <a:latin typeface="Verdana"/>
                <a:cs typeface="Verdana"/>
              </a:rPr>
              <a:t>it</a:t>
            </a:r>
            <a:r>
              <a:rPr lang="en-US" spc="-75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replaces</a:t>
            </a:r>
            <a:r>
              <a:rPr lang="en-US" spc="-70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the</a:t>
            </a:r>
            <a:r>
              <a:rPr lang="en-US" spc="-70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interior</a:t>
            </a:r>
            <a:r>
              <a:rPr lang="en-US" spc="-75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color</a:t>
            </a:r>
            <a:r>
              <a:rPr lang="en-US" spc="-75" dirty="0" smtClean="0">
                <a:latin typeface="Verdana"/>
                <a:cs typeface="Verdana"/>
              </a:rPr>
              <a:t> </a:t>
            </a:r>
            <a:r>
              <a:rPr lang="en-US" dirty="0" smtClean="0">
                <a:latin typeface="Verdana"/>
                <a:cs typeface="Verdana"/>
              </a:rPr>
              <a:t>of</a:t>
            </a:r>
            <a:r>
              <a:rPr lang="en-US" spc="-75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the</a:t>
            </a:r>
            <a:r>
              <a:rPr lang="en-US" spc="-70" dirty="0" smtClean="0">
                <a:latin typeface="Verdana"/>
                <a:cs typeface="Verdana"/>
              </a:rPr>
              <a:t> </a:t>
            </a:r>
            <a:r>
              <a:rPr lang="en-US" dirty="0" smtClean="0">
                <a:latin typeface="Verdana"/>
                <a:cs typeface="Verdana"/>
              </a:rPr>
              <a:t>object</a:t>
            </a:r>
            <a:r>
              <a:rPr lang="en-US" spc="-75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with</a:t>
            </a:r>
            <a:r>
              <a:rPr lang="en-US" spc="-75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the</a:t>
            </a:r>
            <a:r>
              <a:rPr lang="en-US" spc="-70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fill</a:t>
            </a:r>
            <a:r>
              <a:rPr lang="en-US" spc="-70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color.</a:t>
            </a:r>
            <a:r>
              <a:rPr lang="en-US" spc="-70" dirty="0" smtClean="0">
                <a:latin typeface="Verdana"/>
                <a:cs typeface="Verdana"/>
              </a:rPr>
              <a:t> </a:t>
            </a:r>
            <a:r>
              <a:rPr lang="en-US" dirty="0" smtClean="0">
                <a:latin typeface="Verdana"/>
                <a:cs typeface="Verdana"/>
              </a:rPr>
              <a:t>When</a:t>
            </a:r>
            <a:r>
              <a:rPr lang="en-US" spc="-75" dirty="0" smtClean="0">
                <a:latin typeface="Verdana"/>
                <a:cs typeface="Verdana"/>
              </a:rPr>
              <a:t> </a:t>
            </a:r>
            <a:r>
              <a:rPr lang="en-US" dirty="0" smtClean="0">
                <a:latin typeface="Verdana"/>
                <a:cs typeface="Verdana"/>
              </a:rPr>
              <a:t>no</a:t>
            </a:r>
            <a:r>
              <a:rPr lang="en-US" spc="-75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more</a:t>
            </a:r>
            <a:r>
              <a:rPr lang="en-US" spc="-70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pixels  </a:t>
            </a:r>
            <a:r>
              <a:rPr lang="en-US" dirty="0" smtClean="0">
                <a:latin typeface="Verdana"/>
                <a:cs typeface="Verdana"/>
              </a:rPr>
              <a:t>of </a:t>
            </a:r>
            <a:r>
              <a:rPr lang="en-US" spc="-5" dirty="0" smtClean="0">
                <a:latin typeface="Verdana"/>
                <a:cs typeface="Verdana"/>
              </a:rPr>
              <a:t>the original interior color </a:t>
            </a:r>
            <a:r>
              <a:rPr lang="en-US" dirty="0" smtClean="0">
                <a:latin typeface="Verdana"/>
                <a:cs typeface="Verdana"/>
              </a:rPr>
              <a:t>exist, </a:t>
            </a:r>
            <a:r>
              <a:rPr lang="en-US" spc="-5" dirty="0" smtClean="0">
                <a:latin typeface="Verdana"/>
                <a:cs typeface="Verdana"/>
              </a:rPr>
              <a:t>the </a:t>
            </a:r>
            <a:r>
              <a:rPr lang="en-US" dirty="0" smtClean="0">
                <a:latin typeface="Verdana"/>
                <a:cs typeface="Verdana"/>
              </a:rPr>
              <a:t>algorithm is</a:t>
            </a:r>
            <a:r>
              <a:rPr lang="en-US" spc="5" dirty="0" smtClean="0">
                <a:latin typeface="Verdana"/>
                <a:cs typeface="Verdana"/>
              </a:rPr>
              <a:t> </a:t>
            </a:r>
            <a:r>
              <a:rPr lang="en-US" dirty="0" smtClean="0">
                <a:latin typeface="Verdana"/>
                <a:cs typeface="Verdana"/>
              </a:rPr>
              <a:t>completed.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spc="-105" dirty="0" smtClean="0">
                <a:latin typeface="Arial"/>
                <a:cs typeface="Arial"/>
              </a:rPr>
              <a:t>Flood</a:t>
            </a:r>
            <a:r>
              <a:rPr lang="en-US" b="1" spc="-265" dirty="0" smtClean="0">
                <a:latin typeface="Arial"/>
                <a:cs typeface="Arial"/>
              </a:rPr>
              <a:t> </a:t>
            </a:r>
            <a:r>
              <a:rPr lang="en-US" b="1" spc="-100" dirty="0" smtClean="0">
                <a:latin typeface="Arial"/>
                <a:cs typeface="Arial"/>
              </a:rPr>
              <a:t>Fill</a:t>
            </a:r>
            <a:r>
              <a:rPr lang="en-US" b="1" spc="-315" dirty="0" smtClean="0">
                <a:latin typeface="Arial"/>
                <a:cs typeface="Arial"/>
              </a:rPr>
              <a:t> </a:t>
            </a:r>
            <a:r>
              <a:rPr lang="en-US" b="1" spc="-120" dirty="0" smtClean="0">
                <a:latin typeface="Arial"/>
                <a:cs typeface="Arial"/>
              </a:rPr>
              <a:t>Algorithm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pc="-5" dirty="0" smtClean="0">
                <a:latin typeface="Verdana"/>
                <a:cs typeface="Verdana"/>
              </a:rPr>
              <a:t>This</a:t>
            </a:r>
            <a:r>
              <a:rPr lang="en-US" spc="-60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algorithm</a:t>
            </a:r>
            <a:r>
              <a:rPr lang="en-US" spc="-65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relies</a:t>
            </a:r>
            <a:r>
              <a:rPr lang="en-US" spc="-60" dirty="0" smtClean="0">
                <a:latin typeface="Verdana"/>
                <a:cs typeface="Verdana"/>
              </a:rPr>
              <a:t> </a:t>
            </a:r>
            <a:r>
              <a:rPr lang="en-US" dirty="0" smtClean="0">
                <a:latin typeface="Verdana"/>
                <a:cs typeface="Verdana"/>
              </a:rPr>
              <a:t>on</a:t>
            </a:r>
            <a:r>
              <a:rPr lang="en-US" spc="-60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the</a:t>
            </a:r>
            <a:r>
              <a:rPr lang="en-US" spc="-60" dirty="0" smtClean="0">
                <a:latin typeface="Verdana"/>
                <a:cs typeface="Verdana"/>
              </a:rPr>
              <a:t> </a:t>
            </a:r>
            <a:r>
              <a:rPr lang="en-US" dirty="0" smtClean="0">
                <a:latin typeface="Verdana"/>
                <a:cs typeface="Verdana"/>
              </a:rPr>
              <a:t>Four-connect</a:t>
            </a:r>
            <a:r>
              <a:rPr lang="en-US" spc="-60" dirty="0" smtClean="0">
                <a:latin typeface="Verdana"/>
                <a:cs typeface="Verdana"/>
              </a:rPr>
              <a:t> </a:t>
            </a:r>
            <a:r>
              <a:rPr lang="en-US" dirty="0" smtClean="0">
                <a:latin typeface="Verdana"/>
                <a:cs typeface="Verdana"/>
              </a:rPr>
              <a:t>or</a:t>
            </a:r>
            <a:r>
              <a:rPr lang="en-US" spc="-60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Eight-connect</a:t>
            </a:r>
            <a:r>
              <a:rPr lang="en-US" spc="-65" dirty="0" smtClean="0">
                <a:latin typeface="Verdana"/>
                <a:cs typeface="Verdana"/>
              </a:rPr>
              <a:t> </a:t>
            </a:r>
            <a:r>
              <a:rPr lang="en-US" dirty="0" smtClean="0">
                <a:latin typeface="Verdana"/>
                <a:cs typeface="Verdana"/>
              </a:rPr>
              <a:t>method</a:t>
            </a:r>
            <a:r>
              <a:rPr lang="en-US" spc="-60" dirty="0" smtClean="0">
                <a:latin typeface="Verdana"/>
                <a:cs typeface="Verdana"/>
              </a:rPr>
              <a:t> </a:t>
            </a:r>
            <a:r>
              <a:rPr lang="en-US" dirty="0" smtClean="0">
                <a:latin typeface="Verdana"/>
                <a:cs typeface="Verdana"/>
              </a:rPr>
              <a:t>of</a:t>
            </a:r>
            <a:r>
              <a:rPr lang="en-US" spc="-60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filling  </a:t>
            </a:r>
            <a:r>
              <a:rPr lang="en-US" spc="-10" dirty="0" smtClean="0">
                <a:latin typeface="Verdana"/>
                <a:cs typeface="Verdana"/>
              </a:rPr>
              <a:t>in</a:t>
            </a:r>
            <a:r>
              <a:rPr lang="en-US" spc="-30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the</a:t>
            </a:r>
            <a:r>
              <a:rPr lang="en-US" spc="-25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pixels.</a:t>
            </a:r>
            <a:r>
              <a:rPr lang="en-US" spc="-35" dirty="0" smtClean="0">
                <a:latin typeface="Verdana"/>
                <a:cs typeface="Verdana"/>
              </a:rPr>
              <a:t> </a:t>
            </a:r>
            <a:r>
              <a:rPr lang="en-US" dirty="0" smtClean="0">
                <a:latin typeface="Verdana"/>
                <a:cs typeface="Verdana"/>
              </a:rPr>
              <a:t>But</a:t>
            </a:r>
            <a:r>
              <a:rPr lang="en-US" spc="-15" dirty="0" smtClean="0">
                <a:latin typeface="Verdana"/>
                <a:cs typeface="Verdana"/>
              </a:rPr>
              <a:t> </a:t>
            </a:r>
            <a:r>
              <a:rPr lang="en-US" dirty="0" smtClean="0">
                <a:latin typeface="Verdana"/>
                <a:cs typeface="Verdana"/>
              </a:rPr>
              <a:t>instead</a:t>
            </a:r>
            <a:r>
              <a:rPr lang="en-US" spc="-35" dirty="0" smtClean="0">
                <a:latin typeface="Verdana"/>
                <a:cs typeface="Verdana"/>
              </a:rPr>
              <a:t> </a:t>
            </a:r>
            <a:r>
              <a:rPr lang="en-US" dirty="0" smtClean="0">
                <a:latin typeface="Verdana"/>
                <a:cs typeface="Verdana"/>
              </a:rPr>
              <a:t>of</a:t>
            </a:r>
            <a:r>
              <a:rPr lang="en-US" spc="-30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looking</a:t>
            </a:r>
            <a:r>
              <a:rPr lang="en-US" spc="-35" dirty="0" smtClean="0">
                <a:latin typeface="Verdana"/>
                <a:cs typeface="Verdana"/>
              </a:rPr>
              <a:t> </a:t>
            </a:r>
            <a:r>
              <a:rPr lang="en-US" dirty="0" smtClean="0">
                <a:latin typeface="Verdana"/>
                <a:cs typeface="Verdana"/>
              </a:rPr>
              <a:t>for</a:t>
            </a:r>
            <a:r>
              <a:rPr lang="en-US" spc="-30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the</a:t>
            </a:r>
            <a:r>
              <a:rPr lang="en-US" spc="-25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boundary</a:t>
            </a:r>
            <a:r>
              <a:rPr lang="en-US" spc="-35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color,</a:t>
            </a:r>
            <a:r>
              <a:rPr lang="en-US" spc="-25" dirty="0" smtClean="0">
                <a:latin typeface="Verdana"/>
                <a:cs typeface="Verdana"/>
              </a:rPr>
              <a:t> </a:t>
            </a:r>
            <a:r>
              <a:rPr lang="en-US" spc="-10" dirty="0" smtClean="0">
                <a:latin typeface="Verdana"/>
                <a:cs typeface="Verdana"/>
              </a:rPr>
              <a:t>it</a:t>
            </a:r>
            <a:r>
              <a:rPr lang="en-US" spc="-15" dirty="0" smtClean="0">
                <a:latin typeface="Verdana"/>
                <a:cs typeface="Verdana"/>
              </a:rPr>
              <a:t> </a:t>
            </a:r>
            <a:r>
              <a:rPr lang="en-US" spc="-10" dirty="0" smtClean="0">
                <a:latin typeface="Verdana"/>
                <a:cs typeface="Verdana"/>
              </a:rPr>
              <a:t>is </a:t>
            </a:r>
            <a:r>
              <a:rPr lang="en-US" spc="-5" dirty="0" smtClean="0">
                <a:latin typeface="Verdana"/>
                <a:cs typeface="Verdana"/>
              </a:rPr>
              <a:t>looking</a:t>
            </a:r>
            <a:r>
              <a:rPr lang="en-US" spc="-35" dirty="0" smtClean="0">
                <a:latin typeface="Verdana"/>
                <a:cs typeface="Verdana"/>
              </a:rPr>
              <a:t> </a:t>
            </a:r>
            <a:r>
              <a:rPr lang="en-US" dirty="0" smtClean="0">
                <a:latin typeface="Verdana"/>
                <a:cs typeface="Verdana"/>
              </a:rPr>
              <a:t>for</a:t>
            </a:r>
            <a:r>
              <a:rPr lang="en-US" spc="-30" dirty="0" smtClean="0">
                <a:latin typeface="Verdana"/>
                <a:cs typeface="Verdana"/>
              </a:rPr>
              <a:t> </a:t>
            </a:r>
            <a:r>
              <a:rPr lang="en-US" dirty="0" smtClean="0">
                <a:latin typeface="Verdana"/>
                <a:cs typeface="Verdana"/>
              </a:rPr>
              <a:t>all</a:t>
            </a:r>
            <a:r>
              <a:rPr lang="en-US" spc="-45" dirty="0" smtClean="0">
                <a:latin typeface="Verdana"/>
                <a:cs typeface="Verdana"/>
              </a:rPr>
              <a:t> </a:t>
            </a:r>
            <a:r>
              <a:rPr lang="en-US" dirty="0" smtClean="0">
                <a:latin typeface="Verdana"/>
                <a:cs typeface="Verdana"/>
              </a:rPr>
              <a:t>adjacent  </a:t>
            </a:r>
            <a:r>
              <a:rPr lang="en-US" spc="-5" dirty="0" smtClean="0">
                <a:latin typeface="Verdana"/>
                <a:cs typeface="Verdana"/>
              </a:rPr>
              <a:t>pixels </a:t>
            </a:r>
            <a:r>
              <a:rPr lang="en-US" dirty="0" smtClean="0">
                <a:latin typeface="Verdana"/>
                <a:cs typeface="Verdana"/>
              </a:rPr>
              <a:t>that </a:t>
            </a:r>
            <a:r>
              <a:rPr lang="en-US" spc="-5" dirty="0" smtClean="0">
                <a:latin typeface="Verdana"/>
                <a:cs typeface="Verdana"/>
              </a:rPr>
              <a:t>are </a:t>
            </a:r>
            <a:r>
              <a:rPr lang="en-US" dirty="0" smtClean="0">
                <a:latin typeface="Verdana"/>
                <a:cs typeface="Verdana"/>
              </a:rPr>
              <a:t>a part of </a:t>
            </a:r>
            <a:r>
              <a:rPr lang="en-US" spc="-5" dirty="0" smtClean="0">
                <a:latin typeface="Verdana"/>
                <a:cs typeface="Verdana"/>
              </a:rPr>
              <a:t>the</a:t>
            </a:r>
            <a:r>
              <a:rPr lang="en-US" spc="-55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interior.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-105" dirty="0" smtClean="0">
                <a:latin typeface="Arial"/>
                <a:cs typeface="Arial"/>
              </a:rPr>
              <a:t>Flood</a:t>
            </a:r>
            <a:r>
              <a:rPr lang="en-US" spc="-265" dirty="0" smtClean="0">
                <a:latin typeface="Arial"/>
                <a:cs typeface="Arial"/>
              </a:rPr>
              <a:t> </a:t>
            </a:r>
            <a:r>
              <a:rPr lang="en-US" spc="-100" dirty="0" smtClean="0">
                <a:latin typeface="Arial"/>
                <a:cs typeface="Arial"/>
              </a:rPr>
              <a:t>Fill</a:t>
            </a:r>
            <a:r>
              <a:rPr lang="en-US" spc="-315" dirty="0" smtClean="0">
                <a:latin typeface="Arial"/>
                <a:cs typeface="Arial"/>
              </a:rPr>
              <a:t> </a:t>
            </a:r>
            <a:r>
              <a:rPr lang="en-US" spc="-120" dirty="0" smtClean="0">
                <a:latin typeface="Arial"/>
                <a:cs typeface="Arial"/>
              </a:rPr>
              <a:t>Algorithm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-105" dirty="0" smtClean="0">
                <a:latin typeface="Arial"/>
                <a:cs typeface="Arial"/>
              </a:rPr>
              <a:t>Flood</a:t>
            </a:r>
            <a:r>
              <a:rPr lang="en-US" spc="-265" dirty="0" smtClean="0">
                <a:latin typeface="Arial"/>
                <a:cs typeface="Arial"/>
              </a:rPr>
              <a:t> </a:t>
            </a:r>
            <a:r>
              <a:rPr lang="en-US" spc="-100" dirty="0" smtClean="0">
                <a:latin typeface="Arial"/>
                <a:cs typeface="Arial"/>
              </a:rPr>
              <a:t>Fill</a:t>
            </a:r>
            <a:r>
              <a:rPr lang="en-US" spc="-315" dirty="0" smtClean="0">
                <a:latin typeface="Arial"/>
                <a:cs typeface="Arial"/>
              </a:rPr>
              <a:t> </a:t>
            </a:r>
            <a:r>
              <a:rPr lang="en-US" spc="-120" dirty="0" smtClean="0">
                <a:latin typeface="Arial"/>
                <a:cs typeface="Arial"/>
              </a:rPr>
              <a:t>Algorithm</a:t>
            </a:r>
            <a:endParaRPr lang="en-US" dirty="0"/>
          </a:p>
        </p:txBody>
      </p:sp>
      <p:sp>
        <p:nvSpPr>
          <p:cNvPr id="4" name="object 6"/>
          <p:cNvSpPr/>
          <p:nvPr/>
        </p:nvSpPr>
        <p:spPr>
          <a:xfrm>
            <a:off x="1731264" y="2186940"/>
            <a:ext cx="4195572" cy="36042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Verdana"/>
                <a:cs typeface="Verdana"/>
              </a:rPr>
              <a:t>In </a:t>
            </a:r>
            <a:r>
              <a:rPr lang="en-US" spc="-5" dirty="0" smtClean="0">
                <a:latin typeface="Verdana"/>
                <a:cs typeface="Verdana"/>
              </a:rPr>
              <a:t>this algorithm, </a:t>
            </a:r>
            <a:r>
              <a:rPr lang="en-US" dirty="0" smtClean="0">
                <a:latin typeface="Verdana"/>
                <a:cs typeface="Verdana"/>
              </a:rPr>
              <a:t>we assume </a:t>
            </a:r>
            <a:r>
              <a:rPr lang="en-US" spc="-5" dirty="0" smtClean="0">
                <a:latin typeface="Verdana"/>
                <a:cs typeface="Verdana"/>
              </a:rPr>
              <a:t>that color </a:t>
            </a:r>
            <a:r>
              <a:rPr lang="en-US" dirty="0" smtClean="0">
                <a:latin typeface="Verdana"/>
                <a:cs typeface="Verdana"/>
              </a:rPr>
              <a:t>of the </a:t>
            </a:r>
            <a:r>
              <a:rPr lang="en-US" spc="-5" dirty="0" smtClean="0">
                <a:latin typeface="Verdana"/>
                <a:cs typeface="Verdana"/>
              </a:rPr>
              <a:t>boundary </a:t>
            </a:r>
            <a:r>
              <a:rPr lang="en-US" spc="-10" dirty="0" smtClean="0">
                <a:latin typeface="Verdana"/>
                <a:cs typeface="Verdana"/>
              </a:rPr>
              <a:t>is </a:t>
            </a:r>
            <a:r>
              <a:rPr lang="en-US" dirty="0" smtClean="0">
                <a:latin typeface="Verdana"/>
                <a:cs typeface="Verdana"/>
              </a:rPr>
              <a:t>same for </a:t>
            </a:r>
            <a:r>
              <a:rPr lang="en-US" spc="-5" dirty="0" smtClean="0">
                <a:latin typeface="Verdana"/>
                <a:cs typeface="Verdana"/>
              </a:rPr>
              <a:t>the entire </a:t>
            </a:r>
            <a:r>
              <a:rPr lang="en-US" dirty="0" smtClean="0">
                <a:latin typeface="Verdana"/>
                <a:cs typeface="Verdana"/>
              </a:rPr>
              <a:t>object.  The </a:t>
            </a:r>
            <a:r>
              <a:rPr lang="en-US" spc="-5" dirty="0" smtClean="0">
                <a:latin typeface="Verdana"/>
                <a:cs typeface="Verdana"/>
              </a:rPr>
              <a:t>boundary </a:t>
            </a:r>
            <a:r>
              <a:rPr lang="en-US" dirty="0" smtClean="0">
                <a:latin typeface="Verdana"/>
                <a:cs typeface="Verdana"/>
              </a:rPr>
              <a:t>fill </a:t>
            </a:r>
            <a:r>
              <a:rPr lang="en-US" spc="-5" dirty="0" smtClean="0">
                <a:latin typeface="Verdana"/>
                <a:cs typeface="Verdana"/>
              </a:rPr>
              <a:t>algorithm </a:t>
            </a:r>
            <a:r>
              <a:rPr lang="en-US" dirty="0" smtClean="0">
                <a:latin typeface="Verdana"/>
                <a:cs typeface="Verdana"/>
              </a:rPr>
              <a:t>can be </a:t>
            </a:r>
            <a:r>
              <a:rPr lang="en-US" spc="-5" dirty="0" smtClean="0">
                <a:latin typeface="Verdana"/>
                <a:cs typeface="Verdana"/>
              </a:rPr>
              <a:t>implemented </a:t>
            </a:r>
            <a:r>
              <a:rPr lang="en-US" dirty="0" smtClean="0">
                <a:latin typeface="Verdana"/>
                <a:cs typeface="Verdana"/>
              </a:rPr>
              <a:t>by 4-connetected </a:t>
            </a:r>
            <a:r>
              <a:rPr lang="en-US" spc="-5" dirty="0" smtClean="0">
                <a:latin typeface="Verdana"/>
                <a:cs typeface="Verdana"/>
              </a:rPr>
              <a:t>pixels </a:t>
            </a:r>
            <a:r>
              <a:rPr lang="en-US" dirty="0" smtClean="0">
                <a:latin typeface="Verdana"/>
                <a:cs typeface="Verdana"/>
              </a:rPr>
              <a:t>or 8-  connected</a:t>
            </a:r>
            <a:r>
              <a:rPr lang="en-US" spc="-90" dirty="0" smtClean="0">
                <a:latin typeface="Verdana"/>
                <a:cs typeface="Verdana"/>
              </a:rPr>
              <a:t> </a:t>
            </a:r>
            <a:r>
              <a:rPr lang="en-US" spc="-5" dirty="0" smtClean="0">
                <a:latin typeface="Verdana"/>
                <a:cs typeface="Verdana"/>
              </a:rPr>
              <a:t>pixels.</a:t>
            </a:r>
            <a:endParaRPr lang="en-US" dirty="0" smtClean="0">
              <a:latin typeface="Verdana"/>
              <a:cs typeface="Verdana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-105" dirty="0" smtClean="0">
                <a:latin typeface="Arial"/>
                <a:cs typeface="Arial"/>
              </a:rPr>
              <a:t>Flood</a:t>
            </a:r>
            <a:r>
              <a:rPr lang="en-US" spc="-265" dirty="0" smtClean="0">
                <a:latin typeface="Arial"/>
                <a:cs typeface="Arial"/>
              </a:rPr>
              <a:t> </a:t>
            </a:r>
            <a:r>
              <a:rPr lang="en-US" spc="-100" dirty="0" smtClean="0">
                <a:latin typeface="Arial"/>
                <a:cs typeface="Arial"/>
              </a:rPr>
              <a:t>Fill</a:t>
            </a:r>
            <a:r>
              <a:rPr lang="en-US" spc="-315" dirty="0" smtClean="0">
                <a:latin typeface="Arial"/>
                <a:cs typeface="Arial"/>
              </a:rPr>
              <a:t> </a:t>
            </a:r>
            <a:r>
              <a:rPr lang="en-US" spc="-120" dirty="0" smtClean="0">
                <a:latin typeface="Arial"/>
                <a:cs typeface="Arial"/>
              </a:rPr>
              <a:t>Algorithm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84</TotalTime>
  <Words>892</Words>
  <Application>Microsoft Office PowerPoint</Application>
  <PresentationFormat>On-screen Show (4:3)</PresentationFormat>
  <Paragraphs>75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Concourse</vt:lpstr>
      <vt:lpstr>Polygons</vt:lpstr>
      <vt:lpstr>POLYGON</vt:lpstr>
      <vt:lpstr>POLYGON FILLING</vt:lpstr>
      <vt:lpstr>POLYGON FILLING</vt:lpstr>
      <vt:lpstr>Slide 5</vt:lpstr>
      <vt:lpstr>Flood Fill Algorithm</vt:lpstr>
      <vt:lpstr>Flood Fill Algorithm</vt:lpstr>
      <vt:lpstr>Flood Fill Algorithm</vt:lpstr>
      <vt:lpstr>Flood Fill Algorithm</vt:lpstr>
      <vt:lpstr>4-Connected Pixel</vt:lpstr>
      <vt:lpstr>Slide 11</vt:lpstr>
      <vt:lpstr>Slide 12</vt:lpstr>
      <vt:lpstr>But, Problem is…</vt:lpstr>
      <vt:lpstr>8-Connected Pixel</vt:lpstr>
      <vt:lpstr>8-Connected Pixel</vt:lpstr>
      <vt:lpstr>Slide 16</vt:lpstr>
      <vt:lpstr>Inside-outside Test  </vt:lpstr>
      <vt:lpstr>Odd-Even Rule </vt:lpstr>
      <vt:lpstr>e.g.</vt:lpstr>
      <vt:lpstr>Slide 20</vt:lpstr>
      <vt:lpstr>Rotating About An Arbitrary Point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Sachin</dc:creator>
  <cp:lastModifiedBy>Sachin</cp:lastModifiedBy>
  <cp:revision>17</cp:revision>
  <dcterms:created xsi:type="dcterms:W3CDTF">2006-08-16T00:00:00Z</dcterms:created>
  <dcterms:modified xsi:type="dcterms:W3CDTF">2016-02-18T03:13:14Z</dcterms:modified>
</cp:coreProperties>
</file>